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59" r:id="rId6"/>
    <p:sldId id="260" r:id="rId7"/>
    <p:sldId id="262" r:id="rId8"/>
    <p:sldId id="263" r:id="rId9"/>
    <p:sldId id="268" r:id="rId10"/>
    <p:sldId id="264" r:id="rId11"/>
    <p:sldId id="265" r:id="rId12"/>
    <p:sldId id="266" r:id="rId13"/>
    <p:sldId id="267"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1170"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4FAE687-EE41-47E5-83F9-AAC2F1863280}" type="datetimeFigureOut">
              <a:rPr lang="en-US" smtClean="0"/>
              <a:t>2/6/2020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314E7DE-607D-47F9-8584-BB8AFEF387C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FAE687-EE41-47E5-83F9-AAC2F1863280}" type="datetimeFigureOut">
              <a:rPr lang="en-US" smtClean="0"/>
              <a:t>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14E7DE-607D-47F9-8584-BB8AFEF387C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FAE687-EE41-47E5-83F9-AAC2F1863280}" type="datetimeFigureOut">
              <a:rPr lang="en-US" smtClean="0"/>
              <a:t>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14E7DE-607D-47F9-8584-BB8AFEF387C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FAE687-EE41-47E5-83F9-AAC2F1863280}" type="datetimeFigureOut">
              <a:rPr lang="en-US" smtClean="0"/>
              <a:t>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14E7DE-607D-47F9-8584-BB8AFEF387CF}"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FAE687-EE41-47E5-83F9-AAC2F1863280}" type="datetimeFigureOut">
              <a:rPr lang="en-US" smtClean="0"/>
              <a:t>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14E7DE-607D-47F9-8584-BB8AFEF387CF}"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4FAE687-EE41-47E5-83F9-AAC2F1863280}" type="datetimeFigureOut">
              <a:rPr lang="en-US" smtClean="0"/>
              <a:t>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314E7DE-607D-47F9-8584-BB8AFEF387CF}"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4FAE687-EE41-47E5-83F9-AAC2F1863280}" type="datetimeFigureOut">
              <a:rPr lang="en-US" smtClean="0"/>
              <a:t>2/6/2020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314E7DE-607D-47F9-8584-BB8AFEF387C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4FAE687-EE41-47E5-83F9-AAC2F1863280}" type="datetimeFigureOut">
              <a:rPr lang="en-US" smtClean="0"/>
              <a:t>2/6/2020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314E7DE-607D-47F9-8584-BB8AFEF387CF}"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4FAE687-EE41-47E5-83F9-AAC2F1863280}" type="datetimeFigureOut">
              <a:rPr lang="en-US" smtClean="0"/>
              <a:t>2/6/2020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314E7DE-607D-47F9-8584-BB8AFEF387C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4FAE687-EE41-47E5-83F9-AAC2F1863280}" type="datetimeFigureOut">
              <a:rPr lang="en-US" smtClean="0"/>
              <a:t>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314E7DE-607D-47F9-8584-BB8AFEF387C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4FAE687-EE41-47E5-83F9-AAC2F1863280}" type="datetimeFigureOut">
              <a:rPr lang="en-US" smtClean="0"/>
              <a:t>2/6/2020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314E7DE-607D-47F9-8584-BB8AFEF387CF}"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4FAE687-EE41-47E5-83F9-AAC2F1863280}" type="datetimeFigureOut">
              <a:rPr lang="en-US" smtClean="0"/>
              <a:t>2/6/2020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314E7DE-607D-47F9-8584-BB8AFEF387C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byjus.com/chemistry/decarboxylation-reactio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byjus.com/chemistry/nylo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byjus.com/chemistry/pi-bonds/"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byjus.com/chemistry/aromatic-compound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Benzene is prepared from </a:t>
            </a:r>
            <a:r>
              <a:rPr lang="en-US" sz="2000" dirty="0" err="1" smtClean="0"/>
              <a:t>ethyne</a:t>
            </a:r>
            <a:r>
              <a:rPr lang="en-US" sz="2000" dirty="0" smtClean="0"/>
              <a:t> by the process of cyclic polymerization. In this process, </a:t>
            </a:r>
            <a:r>
              <a:rPr lang="en-US" sz="2000" dirty="0" err="1" smtClean="0"/>
              <a:t>Ethyne</a:t>
            </a:r>
            <a:r>
              <a:rPr lang="en-US" sz="2000" dirty="0" smtClean="0"/>
              <a:t> is passed through a red hot iron tube at 873 K. The </a:t>
            </a:r>
            <a:r>
              <a:rPr lang="en-US" sz="2000" dirty="0" err="1" smtClean="0"/>
              <a:t>ethyne</a:t>
            </a:r>
            <a:r>
              <a:rPr lang="en-US" sz="2000" dirty="0" smtClean="0"/>
              <a:t> molecule then undergoes cyclic polymerization to form benzene.</a:t>
            </a:r>
          </a:p>
          <a:p>
            <a:endParaRPr lang="en-US" dirty="0"/>
          </a:p>
        </p:txBody>
      </p:sp>
      <p:sp>
        <p:nvSpPr>
          <p:cNvPr id="3" name="Title 2"/>
          <p:cNvSpPr>
            <a:spLocks noGrp="1"/>
          </p:cNvSpPr>
          <p:nvPr>
            <p:ph type="title"/>
          </p:nvPr>
        </p:nvSpPr>
        <p:spPr/>
        <p:txBody>
          <a:bodyPr>
            <a:normAutofit fontScale="90000"/>
          </a:bodyPr>
          <a:lstStyle/>
          <a:p>
            <a:r>
              <a:rPr lang="en-US" dirty="0" smtClean="0"/>
              <a:t>Preparation of benzene from alkynes</a:t>
            </a:r>
            <a:endParaRPr lang="en-US" dirty="0"/>
          </a:p>
        </p:txBody>
      </p:sp>
      <p:pic>
        <p:nvPicPr>
          <p:cNvPr id="4" name="Picture 3" descr="preparation-of-benzene-300x119.png"/>
          <p:cNvPicPr>
            <a:picLocks noChangeAspect="1"/>
          </p:cNvPicPr>
          <p:nvPr/>
        </p:nvPicPr>
        <p:blipFill>
          <a:blip r:embed="rId2"/>
          <a:stretch>
            <a:fillRect/>
          </a:stretch>
        </p:blipFill>
        <p:spPr>
          <a:xfrm>
            <a:off x="2133600" y="3581400"/>
            <a:ext cx="5029200" cy="23622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Benzene can be prepared from aromatic acids through </a:t>
            </a:r>
            <a:r>
              <a:rPr lang="en-US" dirty="0" err="1" smtClean="0">
                <a:hlinkClick r:id="rId2"/>
              </a:rPr>
              <a:t>decarboxylation</a:t>
            </a:r>
            <a:r>
              <a:rPr lang="en-US" dirty="0" smtClean="0">
                <a:hlinkClick r:id="rId2"/>
              </a:rPr>
              <a:t> reaction</a:t>
            </a:r>
            <a:r>
              <a:rPr lang="en-US" dirty="0" smtClean="0"/>
              <a:t>. In this process, sodium salt of the benzoic acid (sodium benzoate) is heated with soda lime to produce benzene along with sodium carbonate.</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Preparation of benzene from aromatic acids</a:t>
            </a:r>
            <a:endParaRPr lang="en-US" dirty="0"/>
          </a:p>
        </p:txBody>
      </p:sp>
      <p:pic>
        <p:nvPicPr>
          <p:cNvPr id="4" name="Picture 3" descr="preparation-of-benzene-from-aromatic-acids-300x78.png"/>
          <p:cNvPicPr>
            <a:picLocks noChangeAspect="1"/>
          </p:cNvPicPr>
          <p:nvPr/>
        </p:nvPicPr>
        <p:blipFill>
          <a:blip r:embed="rId3"/>
          <a:stretch>
            <a:fillRect/>
          </a:stretch>
        </p:blipFill>
        <p:spPr>
          <a:xfrm>
            <a:off x="2514600" y="4343400"/>
            <a:ext cx="4267200" cy="12192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Benzene can be prepared from phenols too through their reduction. In this process vapors of phenol are passed over heated zinc dust. Zinc dust reduces them to form benzene.</a:t>
            </a:r>
          </a:p>
          <a:p>
            <a:endParaRPr lang="en-US" dirty="0"/>
          </a:p>
        </p:txBody>
      </p:sp>
      <p:sp>
        <p:nvSpPr>
          <p:cNvPr id="3" name="Title 2"/>
          <p:cNvSpPr>
            <a:spLocks noGrp="1"/>
          </p:cNvSpPr>
          <p:nvPr>
            <p:ph type="title"/>
          </p:nvPr>
        </p:nvSpPr>
        <p:spPr/>
        <p:txBody>
          <a:bodyPr>
            <a:normAutofit fontScale="90000"/>
          </a:bodyPr>
          <a:lstStyle/>
          <a:p>
            <a:r>
              <a:rPr lang="en-US" dirty="0" smtClean="0"/>
              <a:t>Preparation of benzene from phenol</a:t>
            </a:r>
            <a:endParaRPr lang="en-US" dirty="0"/>
          </a:p>
        </p:txBody>
      </p:sp>
      <p:pic>
        <p:nvPicPr>
          <p:cNvPr id="4" name="Picture 3" descr="reduction-of-phenol-300x80.png"/>
          <p:cNvPicPr>
            <a:picLocks noChangeAspect="1"/>
          </p:cNvPicPr>
          <p:nvPr/>
        </p:nvPicPr>
        <p:blipFill>
          <a:blip r:embed="rId2"/>
          <a:stretch>
            <a:fillRect/>
          </a:stretch>
        </p:blipFill>
        <p:spPr>
          <a:xfrm>
            <a:off x="2514600" y="4267200"/>
            <a:ext cx="4953000" cy="13716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Benzene can be prepared from </a:t>
            </a:r>
            <a:r>
              <a:rPr lang="en-US" dirty="0" err="1" smtClean="0"/>
              <a:t>sulphonic</a:t>
            </a:r>
            <a:r>
              <a:rPr lang="en-US" dirty="0" smtClean="0"/>
              <a:t> acids through their hydrolysis. In this process Benzene </a:t>
            </a:r>
            <a:r>
              <a:rPr lang="en-US" dirty="0" err="1" smtClean="0"/>
              <a:t>sulphonic</a:t>
            </a:r>
            <a:r>
              <a:rPr lang="en-US" dirty="0" smtClean="0"/>
              <a:t> acid is exposed to superheated steam leading to the formation of benzene.</a:t>
            </a:r>
          </a:p>
          <a:p>
            <a:pPr>
              <a:buNone/>
            </a:pPr>
            <a:r>
              <a:rPr lang="en-US" b="1" dirty="0" smtClean="0"/>
              <a:t>      </a:t>
            </a:r>
          </a:p>
          <a:p>
            <a:pPr>
              <a:buNone/>
            </a:pPr>
            <a:r>
              <a:rPr lang="en-US" b="1" dirty="0" smtClean="0"/>
              <a:t>         C</a:t>
            </a:r>
            <a:r>
              <a:rPr lang="en-US" b="1" baseline="-25000" dirty="0" smtClean="0"/>
              <a:t>6</a:t>
            </a:r>
            <a:r>
              <a:rPr lang="en-US" b="1" dirty="0" smtClean="0"/>
              <a:t>H</a:t>
            </a:r>
            <a:r>
              <a:rPr lang="en-US" b="1" baseline="-25000" dirty="0" smtClean="0"/>
              <a:t>5</a:t>
            </a:r>
            <a:r>
              <a:rPr lang="en-US" b="1" dirty="0" smtClean="0"/>
              <a:t>-SO</a:t>
            </a:r>
            <a:r>
              <a:rPr lang="en-US" b="1" baseline="-25000" dirty="0" smtClean="0"/>
              <a:t>3</a:t>
            </a:r>
            <a:r>
              <a:rPr lang="en-US" b="1" dirty="0" smtClean="0"/>
              <a:t>H + H</a:t>
            </a:r>
            <a:r>
              <a:rPr lang="en-US" b="1" baseline="-25000" dirty="0" smtClean="0"/>
              <a:t>2</a:t>
            </a:r>
            <a:r>
              <a:rPr lang="en-US" b="1" dirty="0" smtClean="0"/>
              <a:t>O → C</a:t>
            </a:r>
            <a:r>
              <a:rPr lang="en-US" b="1" baseline="-25000" dirty="0" smtClean="0"/>
              <a:t>6</a:t>
            </a:r>
            <a:r>
              <a:rPr lang="en-US" b="1" dirty="0" smtClean="0"/>
              <a:t>H</a:t>
            </a:r>
            <a:r>
              <a:rPr lang="en-US" b="1" baseline="-25000" dirty="0" smtClean="0"/>
              <a:t>6</a:t>
            </a:r>
            <a:r>
              <a:rPr lang="en-US" b="1" dirty="0" smtClean="0"/>
              <a:t> + H</a:t>
            </a:r>
            <a:r>
              <a:rPr lang="en-US" b="1" baseline="-25000" dirty="0" smtClean="0"/>
              <a:t>2</a:t>
            </a:r>
            <a:r>
              <a:rPr lang="en-US" b="1" dirty="0" smtClean="0"/>
              <a:t>SO</a:t>
            </a:r>
            <a:r>
              <a:rPr lang="en-US" b="1" baseline="-25000" dirty="0" smtClean="0"/>
              <a:t>4</a:t>
            </a:r>
            <a:endParaRPr lang="en-US" b="1" dirty="0" smtClean="0"/>
          </a:p>
          <a:p>
            <a:endParaRPr lang="en-US" dirty="0"/>
          </a:p>
        </p:txBody>
      </p:sp>
      <p:sp>
        <p:nvSpPr>
          <p:cNvPr id="3" name="Title 2"/>
          <p:cNvSpPr>
            <a:spLocks noGrp="1"/>
          </p:cNvSpPr>
          <p:nvPr>
            <p:ph type="title"/>
          </p:nvPr>
        </p:nvSpPr>
        <p:spPr/>
        <p:txBody>
          <a:bodyPr>
            <a:normAutofit fontScale="90000"/>
          </a:bodyPr>
          <a:lstStyle/>
          <a:p>
            <a:r>
              <a:rPr lang="en-US" dirty="0" smtClean="0"/>
              <a:t>Preparation of benzene from </a:t>
            </a:r>
            <a:r>
              <a:rPr lang="en-US" dirty="0" err="1" smtClean="0"/>
              <a:t>sulphonic</a:t>
            </a:r>
            <a:r>
              <a:rPr lang="en-US" dirty="0" smtClean="0"/>
              <a:t> acids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a:bodyPr>
          <a:lstStyle/>
          <a:p>
            <a:r>
              <a:rPr lang="en-US" sz="2000" dirty="0" smtClean="0"/>
              <a:t>Benzene is used in various industrial processes such as in the manufacture of lubricants, plastics, rubbers, dyes, synthetic </a:t>
            </a:r>
            <a:r>
              <a:rPr lang="en-US" sz="2000" dirty="0" err="1" smtClean="0"/>
              <a:t>fibres</a:t>
            </a:r>
            <a:r>
              <a:rPr lang="en-US" sz="2000" dirty="0" smtClean="0"/>
              <a:t>, etc. However, it has non-industrial uses too which are limited due to the reason benzene is toxic and carcinogenic. The different uses of Benzene are mentioned below.</a:t>
            </a:r>
          </a:p>
          <a:p>
            <a:r>
              <a:rPr lang="en-US" sz="2000" dirty="0" smtClean="0"/>
              <a:t>Benzene is used in the preparation of phenol. It is also used to prepare aniline used in dyes and in </a:t>
            </a:r>
            <a:r>
              <a:rPr lang="en-US" sz="2000" dirty="0" err="1" smtClean="0"/>
              <a:t>dodecylbenzene</a:t>
            </a:r>
            <a:r>
              <a:rPr lang="en-US" sz="2000" dirty="0" smtClean="0"/>
              <a:t> used for the detergents.</a:t>
            </a:r>
          </a:p>
          <a:p>
            <a:r>
              <a:rPr lang="en-US" sz="2000" dirty="0" smtClean="0"/>
              <a:t>In early times, benzene was used in degreasing of metal.</a:t>
            </a:r>
          </a:p>
          <a:p>
            <a:r>
              <a:rPr lang="en-US" sz="2000" dirty="0" smtClean="0"/>
              <a:t>It is used for manufacturing of </a:t>
            </a:r>
            <a:r>
              <a:rPr lang="en-US" sz="2000" dirty="0" smtClean="0">
                <a:hlinkClick r:id="rId2"/>
              </a:rPr>
              <a:t>nylon</a:t>
            </a:r>
            <a:r>
              <a:rPr lang="en-US" sz="2000" dirty="0" smtClean="0"/>
              <a:t> </a:t>
            </a:r>
            <a:r>
              <a:rPr lang="en-US" sz="2000" dirty="0" err="1" smtClean="0"/>
              <a:t>fibres</a:t>
            </a:r>
            <a:r>
              <a:rPr lang="en-US" sz="2000" dirty="0" smtClean="0"/>
              <a:t>.</a:t>
            </a:r>
          </a:p>
          <a:p>
            <a:r>
              <a:rPr lang="en-US" sz="2000" dirty="0" smtClean="0"/>
              <a:t>The main use of benzene is that it is used in the manufacture of other chemicals such as </a:t>
            </a:r>
            <a:r>
              <a:rPr lang="en-US" sz="2000" dirty="0" err="1" smtClean="0"/>
              <a:t>ethylbenzene</a:t>
            </a:r>
            <a:r>
              <a:rPr lang="en-US" sz="2000" dirty="0" smtClean="0"/>
              <a:t>, </a:t>
            </a:r>
            <a:r>
              <a:rPr lang="en-US" sz="2000" dirty="0" err="1" smtClean="0"/>
              <a:t>cyclohexane</a:t>
            </a:r>
            <a:r>
              <a:rPr lang="en-US" sz="2000" dirty="0" smtClean="0"/>
              <a:t>, </a:t>
            </a:r>
            <a:r>
              <a:rPr lang="en-US" sz="2000" dirty="0" err="1" smtClean="0"/>
              <a:t>cumene</a:t>
            </a:r>
            <a:r>
              <a:rPr lang="en-US" sz="2000" dirty="0" smtClean="0"/>
              <a:t>, nitrobenzene, </a:t>
            </a:r>
            <a:r>
              <a:rPr lang="en-US" sz="2000" dirty="0" err="1" smtClean="0"/>
              <a:t>alkylbenzene</a:t>
            </a:r>
            <a:r>
              <a:rPr lang="en-US" sz="2000" dirty="0" smtClean="0"/>
              <a:t>, etc.</a:t>
            </a:r>
          </a:p>
          <a:p>
            <a:pPr>
              <a:buNone/>
            </a:pPr>
            <a:endParaRPr lang="en-US" sz="2000" dirty="0" smtClean="0"/>
          </a:p>
        </p:txBody>
      </p:sp>
      <p:sp>
        <p:nvSpPr>
          <p:cNvPr id="3" name="Title 2"/>
          <p:cNvSpPr>
            <a:spLocks noGrp="1"/>
          </p:cNvSpPr>
          <p:nvPr>
            <p:ph type="title"/>
          </p:nvPr>
        </p:nvSpPr>
        <p:spPr/>
        <p:txBody>
          <a:bodyPr>
            <a:normAutofit/>
          </a:bodyPr>
          <a:lstStyle/>
          <a:p>
            <a:r>
              <a:rPr lang="en-US" dirty="0" smtClean="0"/>
              <a:t>Uses of Benzene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Benzene is an </a:t>
            </a:r>
            <a:r>
              <a:rPr lang="en-US" dirty="0" smtClean="0">
                <a:solidFill>
                  <a:srgbClr val="FF0000"/>
                </a:solidFill>
              </a:rPr>
              <a:t>organic compound </a:t>
            </a:r>
            <a:r>
              <a:rPr lang="en-US" dirty="0" smtClean="0"/>
              <a:t>with the molecular formula </a:t>
            </a:r>
            <a:r>
              <a:rPr lang="en-US" dirty="0" smtClean="0">
                <a:solidFill>
                  <a:srgbClr val="FF0000"/>
                </a:solidFill>
              </a:rPr>
              <a:t>C</a:t>
            </a:r>
            <a:r>
              <a:rPr lang="en-US" baseline="-25000" dirty="0" smtClean="0">
                <a:solidFill>
                  <a:srgbClr val="FF0000"/>
                </a:solidFill>
              </a:rPr>
              <a:t>6</a:t>
            </a:r>
            <a:r>
              <a:rPr lang="en-US" dirty="0" smtClean="0">
                <a:solidFill>
                  <a:srgbClr val="FF0000"/>
                </a:solidFill>
              </a:rPr>
              <a:t>H</a:t>
            </a:r>
            <a:r>
              <a:rPr lang="en-US" baseline="-25000" dirty="0" smtClean="0">
                <a:solidFill>
                  <a:srgbClr val="FF0000"/>
                </a:solidFill>
              </a:rPr>
              <a:t>6</a:t>
            </a:r>
            <a:r>
              <a:rPr lang="en-US" dirty="0" smtClean="0"/>
              <a:t>. benzene is a </a:t>
            </a:r>
            <a:r>
              <a:rPr lang="en-US" dirty="0" smtClean="0">
                <a:solidFill>
                  <a:srgbClr val="FF0000"/>
                </a:solidFill>
              </a:rPr>
              <a:t>colorless</a:t>
            </a:r>
            <a:r>
              <a:rPr lang="en-US" dirty="0" smtClean="0"/>
              <a:t> and </a:t>
            </a:r>
            <a:r>
              <a:rPr lang="en-US" dirty="0" smtClean="0">
                <a:solidFill>
                  <a:srgbClr val="FF0000"/>
                </a:solidFill>
              </a:rPr>
              <a:t>highly flammable </a:t>
            </a:r>
            <a:r>
              <a:rPr lang="en-US" dirty="0" smtClean="0"/>
              <a:t>liquid with a </a:t>
            </a:r>
            <a:r>
              <a:rPr lang="en-US" dirty="0" smtClean="0">
                <a:solidFill>
                  <a:srgbClr val="FF0000"/>
                </a:solidFill>
              </a:rPr>
              <a:t>sweet smell </a:t>
            </a:r>
            <a:r>
              <a:rPr lang="en-US" dirty="0" smtClean="0"/>
              <a:t>and a relatively </a:t>
            </a:r>
            <a:r>
              <a:rPr lang="en-US" dirty="0" smtClean="0">
                <a:solidFill>
                  <a:srgbClr val="FF0000"/>
                </a:solidFill>
              </a:rPr>
              <a:t>high melting point</a:t>
            </a:r>
            <a:r>
              <a:rPr lang="en-US" dirty="0" smtClean="0"/>
              <a:t>.</a:t>
            </a:r>
          </a:p>
          <a:p>
            <a:pPr>
              <a:buNone/>
            </a:pPr>
            <a:endParaRPr lang="en-US" baseline="30000" dirty="0"/>
          </a:p>
        </p:txBody>
      </p:sp>
      <p:sp>
        <p:nvSpPr>
          <p:cNvPr id="2" name="Title 1"/>
          <p:cNvSpPr>
            <a:spLocks noGrp="1"/>
          </p:cNvSpPr>
          <p:nvPr>
            <p:ph type="title"/>
          </p:nvPr>
        </p:nvSpPr>
        <p:spPr/>
        <p:txBody>
          <a:bodyPr>
            <a:normAutofit/>
          </a:bodyPr>
          <a:lstStyle/>
          <a:p>
            <a:r>
              <a:rPr lang="en-US" dirty="0" smtClean="0"/>
              <a:t>What is Benzene ?</a:t>
            </a:r>
            <a:endParaRPr lang="en-US" dirty="0"/>
          </a:p>
        </p:txBody>
      </p:sp>
      <p:pic>
        <p:nvPicPr>
          <p:cNvPr id="4" name="Picture 3" descr="unnamed.png"/>
          <p:cNvPicPr>
            <a:picLocks noChangeAspect="1"/>
          </p:cNvPicPr>
          <p:nvPr/>
        </p:nvPicPr>
        <p:blipFill>
          <a:blip r:embed="rId2"/>
          <a:stretch>
            <a:fillRect/>
          </a:stretch>
        </p:blipFill>
        <p:spPr>
          <a:xfrm>
            <a:off x="2209800" y="3429000"/>
            <a:ext cx="4762500" cy="279082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HEN11094588-1.png"/>
          <p:cNvPicPr>
            <a:picLocks noGrp="1" noChangeAspect="1"/>
          </p:cNvPicPr>
          <p:nvPr>
            <p:ph idx="1"/>
          </p:nvPr>
        </p:nvPicPr>
        <p:blipFill>
          <a:blip r:embed="rId2"/>
          <a:stretch>
            <a:fillRect/>
          </a:stretch>
        </p:blipFill>
        <p:spPr>
          <a:xfrm>
            <a:off x="1143000" y="1752600"/>
            <a:ext cx="6324600" cy="3848894"/>
          </a:xfrm>
        </p:spPr>
      </p:pic>
      <p:sp>
        <p:nvSpPr>
          <p:cNvPr id="3" name="Title 2"/>
          <p:cNvSpPr>
            <a:spLocks noGrp="1"/>
          </p:cNvSpPr>
          <p:nvPr>
            <p:ph type="title"/>
          </p:nvPr>
        </p:nvSpPr>
        <p:spPr/>
        <p:txBody>
          <a:bodyPr>
            <a:normAutofit fontScale="90000"/>
          </a:bodyPr>
          <a:lstStyle/>
          <a:p>
            <a:r>
              <a:rPr lang="en-US" dirty="0" smtClean="0"/>
              <a:t>Molecular orbital structure of benzene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unnamed.gif"/>
          <p:cNvPicPr>
            <a:picLocks noGrp="1" noChangeAspect="1"/>
          </p:cNvPicPr>
          <p:nvPr>
            <p:ph idx="1"/>
          </p:nvPr>
        </p:nvPicPr>
        <p:blipFill>
          <a:blip r:embed="rId2"/>
          <a:stretch>
            <a:fillRect/>
          </a:stretch>
        </p:blipFill>
        <p:spPr>
          <a:xfrm>
            <a:off x="762000" y="1596231"/>
            <a:ext cx="7772400" cy="4652169"/>
          </a:xfrm>
        </p:spPr>
      </p:pic>
      <p:sp>
        <p:nvSpPr>
          <p:cNvPr id="3" name="Title 2"/>
          <p:cNvSpPr>
            <a:spLocks noGrp="1"/>
          </p:cNvSpPr>
          <p:nvPr>
            <p:ph type="title"/>
          </p:nvPr>
        </p:nvSpPr>
        <p:spPr/>
        <p:txBody>
          <a:bodyPr/>
          <a:lstStyle/>
          <a:p>
            <a:r>
              <a:rPr lang="en-US" dirty="0" smtClean="0"/>
              <a:t>Resonance energy of benzene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enzene-1.png"/>
          <p:cNvPicPr>
            <a:picLocks noGrp="1" noChangeAspect="1"/>
          </p:cNvPicPr>
          <p:nvPr>
            <p:ph idx="1"/>
          </p:nvPr>
        </p:nvPicPr>
        <p:blipFill>
          <a:blip r:embed="rId2"/>
          <a:stretch>
            <a:fillRect/>
          </a:stretch>
        </p:blipFill>
        <p:spPr>
          <a:xfrm>
            <a:off x="2590800" y="4038600"/>
            <a:ext cx="4419600" cy="1524000"/>
          </a:xfrm>
        </p:spPr>
      </p:pic>
      <p:sp>
        <p:nvSpPr>
          <p:cNvPr id="3" name="Title 2"/>
          <p:cNvSpPr>
            <a:spLocks noGrp="1"/>
          </p:cNvSpPr>
          <p:nvPr>
            <p:ph type="title"/>
          </p:nvPr>
        </p:nvSpPr>
        <p:spPr/>
        <p:txBody>
          <a:bodyPr/>
          <a:lstStyle/>
          <a:p>
            <a:r>
              <a:rPr lang="en-US" dirty="0" smtClean="0"/>
              <a:t>Resonance of benzene</a:t>
            </a:r>
            <a:endParaRPr lang="en-US" dirty="0"/>
          </a:p>
        </p:txBody>
      </p:sp>
      <p:sp>
        <p:nvSpPr>
          <p:cNvPr id="5" name="Rectangle 4"/>
          <p:cNvSpPr/>
          <p:nvPr/>
        </p:nvSpPr>
        <p:spPr>
          <a:xfrm>
            <a:off x="533400" y="1371600"/>
            <a:ext cx="7696200" cy="3416320"/>
          </a:xfrm>
          <a:prstGeom prst="rect">
            <a:avLst/>
          </a:prstGeom>
        </p:spPr>
        <p:txBody>
          <a:bodyPr wrap="square">
            <a:spAutoFit/>
          </a:bodyPr>
          <a:lstStyle/>
          <a:p>
            <a:r>
              <a:rPr lang="en-US" dirty="0"/>
              <a:t>The oscillating double bonds in the benzene ring are explained with the help of resonance structures as per valence bond theory. All the carbon atoms in the benzene ring are sp2 hybridized. One of the two sp2 hybridized </a:t>
            </a:r>
            <a:r>
              <a:rPr lang="en-US" dirty="0" err="1"/>
              <a:t>orbitals</a:t>
            </a:r>
            <a:r>
              <a:rPr lang="en-US" dirty="0"/>
              <a:t> of one atom overlaps with the sp2 orbital of adjacent carbon atom forming six C-C sigma bonds. Other left sp2 hybridized </a:t>
            </a:r>
            <a:r>
              <a:rPr lang="en-US" dirty="0" err="1"/>
              <a:t>orbitals</a:t>
            </a:r>
            <a:r>
              <a:rPr lang="en-US" dirty="0"/>
              <a:t> combine with s orbital of hydrogen to form six C-H sigma bonds. Remaining </a:t>
            </a:r>
            <a:r>
              <a:rPr lang="en-US" dirty="0" err="1"/>
              <a:t>unhybridized</a:t>
            </a:r>
            <a:r>
              <a:rPr lang="en-US" dirty="0"/>
              <a:t> p </a:t>
            </a:r>
            <a:r>
              <a:rPr lang="en-US" dirty="0" err="1"/>
              <a:t>orbitals</a:t>
            </a:r>
            <a:r>
              <a:rPr lang="en-US" dirty="0"/>
              <a:t> of carbon atoms form </a:t>
            </a:r>
            <a:r>
              <a:rPr lang="en-US" dirty="0">
                <a:hlinkClick r:id="rId3"/>
              </a:rPr>
              <a:t>π bonds</a:t>
            </a:r>
            <a:r>
              <a:rPr lang="en-US" dirty="0"/>
              <a:t> with adjacent carbon atoms by lateral overlap.</a:t>
            </a:r>
          </a:p>
          <a:p>
            <a:endParaRPr lang="en-US" dirty="0"/>
          </a:p>
          <a:p>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Benzene does not behave like alkenes alkynes</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1371600" y="2034594"/>
            <a:ext cx="5791199" cy="3909005"/>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Benzene is immiscible in water but soluble. </a:t>
            </a:r>
          </a:p>
          <a:p>
            <a:r>
              <a:rPr lang="en-US" dirty="0" smtClean="0"/>
              <a:t>It is a </a:t>
            </a:r>
            <a:r>
              <a:rPr lang="en-US" dirty="0" err="1" smtClean="0"/>
              <a:t>colourless</a:t>
            </a:r>
            <a:r>
              <a:rPr lang="en-US" dirty="0" smtClean="0"/>
              <a:t> liquid and has an aromatic </a:t>
            </a:r>
            <a:r>
              <a:rPr lang="en-US" dirty="0" err="1" smtClean="0"/>
              <a:t>odour</a:t>
            </a:r>
            <a:r>
              <a:rPr lang="en-US" dirty="0" smtClean="0"/>
              <a:t>.</a:t>
            </a:r>
          </a:p>
          <a:p>
            <a:r>
              <a:rPr lang="en-US" dirty="0" smtClean="0"/>
              <a:t>It has a density of 0.87g cm-3. It is lighter than water.</a:t>
            </a:r>
          </a:p>
          <a:p>
            <a:r>
              <a:rPr lang="en-US" dirty="0" smtClean="0"/>
              <a:t>Benzene has a moderate boiling point and a high melting point. (Boiling point: 80.5°C, Melting point: 5.5°C)</a:t>
            </a:r>
          </a:p>
          <a:p>
            <a:r>
              <a:rPr lang="en-US" dirty="0" smtClean="0"/>
              <a:t>Benzene shows resonance.</a:t>
            </a:r>
          </a:p>
          <a:p>
            <a:r>
              <a:rPr lang="en-US" dirty="0" smtClean="0"/>
              <a:t>It is highly inflammable and burns with a sooty flame.</a:t>
            </a:r>
          </a:p>
          <a:p>
            <a:endParaRPr lang="en-US" dirty="0"/>
          </a:p>
        </p:txBody>
      </p:sp>
      <p:sp>
        <p:nvSpPr>
          <p:cNvPr id="3" name="Title 2"/>
          <p:cNvSpPr>
            <a:spLocks noGrp="1"/>
          </p:cNvSpPr>
          <p:nvPr>
            <p:ph type="title"/>
          </p:nvPr>
        </p:nvSpPr>
        <p:spPr/>
        <p:txBody>
          <a:bodyPr>
            <a:normAutofit/>
          </a:bodyPr>
          <a:lstStyle/>
          <a:p>
            <a:r>
              <a:rPr lang="en-US" dirty="0" smtClean="0"/>
              <a:t>Physical properties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876800"/>
          </a:xfrm>
        </p:spPr>
        <p:txBody>
          <a:bodyPr>
            <a:noAutofit/>
          </a:bodyPr>
          <a:lstStyle/>
          <a:p>
            <a:pPr algn="just"/>
            <a:r>
              <a:rPr lang="en-US" sz="2000" dirty="0" smtClean="0"/>
              <a:t>Benzene is an </a:t>
            </a:r>
            <a:r>
              <a:rPr lang="en-US" sz="2000" dirty="0" smtClean="0">
                <a:hlinkClick r:id="rId2"/>
              </a:rPr>
              <a:t>aromatic compound</a:t>
            </a:r>
            <a:r>
              <a:rPr lang="en-US" sz="2000" dirty="0" smtClean="0"/>
              <a:t>, as the C-C bonds formed in the ring are not exactly single or double, rather they are of intermediate length. Aromatic compounds are divided into two categories: </a:t>
            </a:r>
            <a:r>
              <a:rPr lang="en-US" sz="2000" dirty="0" err="1" smtClean="0"/>
              <a:t>benzenoids</a:t>
            </a:r>
            <a:r>
              <a:rPr lang="en-US" sz="2000" dirty="0" smtClean="0"/>
              <a:t> (one containing benzene ring) and non-</a:t>
            </a:r>
            <a:r>
              <a:rPr lang="en-US" sz="2000" dirty="0" err="1" smtClean="0"/>
              <a:t>benzenoids</a:t>
            </a:r>
            <a:r>
              <a:rPr lang="en-US" sz="2000" dirty="0" smtClean="0"/>
              <a:t> (those not containing benzene ring), provided they follow </a:t>
            </a:r>
            <a:r>
              <a:rPr lang="en-US" sz="2000" dirty="0" err="1" smtClean="0"/>
              <a:t>Huckel</a:t>
            </a:r>
            <a:r>
              <a:rPr lang="en-US" sz="2000" dirty="0" smtClean="0"/>
              <a:t> rule. According to </a:t>
            </a:r>
            <a:r>
              <a:rPr lang="en-US" sz="2000" dirty="0" err="1" smtClean="0"/>
              <a:t>Huckel</a:t>
            </a:r>
            <a:r>
              <a:rPr lang="en-US" sz="2000" dirty="0" smtClean="0"/>
              <a:t> rule, for a ring to be aromatic it should have the following property:</a:t>
            </a:r>
          </a:p>
          <a:p>
            <a:pPr algn="just"/>
            <a:r>
              <a:rPr lang="en-US" sz="2000" dirty="0" smtClean="0"/>
              <a:t>Planarity</a:t>
            </a:r>
          </a:p>
          <a:p>
            <a:pPr algn="just"/>
            <a:r>
              <a:rPr lang="en-US" sz="2000" dirty="0" smtClean="0"/>
              <a:t>Complete delocalization of the π electrons in the ring</a:t>
            </a:r>
          </a:p>
          <a:p>
            <a:pPr algn="just"/>
            <a:r>
              <a:rPr lang="en-US" sz="2000" dirty="0" smtClean="0"/>
              <a:t>Presence of (4</a:t>
            </a:r>
            <a:r>
              <a:rPr lang="en-US" sz="2000" i="1" dirty="0" smtClean="0"/>
              <a:t>n </a:t>
            </a:r>
            <a:r>
              <a:rPr lang="en-US" sz="2000" dirty="0" smtClean="0"/>
              <a:t>+ 2) π electrons in the ring where </a:t>
            </a:r>
            <a:r>
              <a:rPr lang="en-US" sz="2000" i="1" dirty="0" smtClean="0"/>
              <a:t>n </a:t>
            </a:r>
            <a:r>
              <a:rPr lang="en-US" sz="2000" dirty="0" smtClean="0"/>
              <a:t>is an integer (n = 0, 1, 2, . .)</a:t>
            </a:r>
          </a:p>
          <a:p>
            <a:pPr algn="just"/>
            <a:endParaRPr lang="en-US" sz="2000" dirty="0"/>
          </a:p>
        </p:txBody>
      </p:sp>
      <p:sp>
        <p:nvSpPr>
          <p:cNvPr id="3" name="Title 2"/>
          <p:cNvSpPr>
            <a:spLocks noGrp="1"/>
          </p:cNvSpPr>
          <p:nvPr>
            <p:ph type="title"/>
          </p:nvPr>
        </p:nvSpPr>
        <p:spPr/>
        <p:txBody>
          <a:bodyPr>
            <a:normAutofit/>
          </a:bodyPr>
          <a:lstStyle/>
          <a:p>
            <a:r>
              <a:rPr lang="en-US" b="0" dirty="0" err="1" smtClean="0"/>
              <a:t>Aromaticity</a:t>
            </a:r>
            <a:r>
              <a:rPr lang="en-US" b="0" dirty="0" smtClean="0"/>
              <a:t> of benzene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r>
              <a:rPr lang="en-US" b="1" dirty="0" smtClean="0"/>
              <a:t>Some basic methods for preparation of benzene are</a:t>
            </a:r>
          </a:p>
          <a:p>
            <a:pPr>
              <a:buFont typeface="Wingdings" pitchFamily="2" charset="2"/>
              <a:buChar char="Ø"/>
            </a:pPr>
            <a:r>
              <a:rPr lang="en-US" dirty="0" smtClean="0"/>
              <a:t>Preparation of benzene from alkynes</a:t>
            </a:r>
          </a:p>
          <a:p>
            <a:pPr>
              <a:buFont typeface="Wingdings" pitchFamily="2" charset="2"/>
              <a:buChar char="Ø"/>
            </a:pPr>
            <a:r>
              <a:rPr lang="en-US" dirty="0" smtClean="0"/>
              <a:t>Preparation of benzene from aromatic acids</a:t>
            </a:r>
          </a:p>
          <a:p>
            <a:pPr>
              <a:buFont typeface="Wingdings" pitchFamily="2" charset="2"/>
              <a:buChar char="Ø"/>
            </a:pPr>
            <a:r>
              <a:rPr lang="en-US" dirty="0" smtClean="0"/>
              <a:t>Preparation of benzene from phenol</a:t>
            </a:r>
          </a:p>
          <a:p>
            <a:pPr>
              <a:buFont typeface="Wingdings" pitchFamily="2" charset="2"/>
              <a:buChar char="Ø"/>
            </a:pPr>
            <a:r>
              <a:rPr lang="en-US" dirty="0" smtClean="0"/>
              <a:t>Preparation of benzene from </a:t>
            </a:r>
            <a:r>
              <a:rPr lang="en-US" dirty="0" err="1" smtClean="0"/>
              <a:t>sulphonic</a:t>
            </a:r>
            <a:r>
              <a:rPr lang="en-US" dirty="0" smtClean="0"/>
              <a:t> acids</a:t>
            </a:r>
          </a:p>
          <a:p>
            <a:pPr>
              <a:buFont typeface="Wingdings" pitchFamily="2" charset="2"/>
              <a:buChar char="Ø"/>
            </a:pPr>
            <a:endParaRPr lang="en-US" b="1" dirty="0" smtClean="0"/>
          </a:p>
          <a:p>
            <a:pPr>
              <a:buFont typeface="Wingdings" pitchFamily="2" charset="2"/>
              <a:buChar char="Ø"/>
            </a:pPr>
            <a:endParaRPr lang="en-US" dirty="0" smtClean="0"/>
          </a:p>
          <a:p>
            <a:pPr>
              <a:buNone/>
            </a:pPr>
            <a:endParaRPr lang="en-US" dirty="0"/>
          </a:p>
        </p:txBody>
      </p:sp>
      <p:sp>
        <p:nvSpPr>
          <p:cNvPr id="3" name="Title 2"/>
          <p:cNvSpPr>
            <a:spLocks noGrp="1"/>
          </p:cNvSpPr>
          <p:nvPr>
            <p:ph type="title"/>
          </p:nvPr>
        </p:nvSpPr>
        <p:spPr/>
        <p:txBody>
          <a:bodyPr/>
          <a:lstStyle/>
          <a:p>
            <a:r>
              <a:rPr lang="en-US" b="0" dirty="0" smtClean="0"/>
              <a:t>Preparation of Benzene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72</TotalTime>
  <Words>492</Words>
  <Application>Microsoft Office PowerPoint</Application>
  <PresentationFormat>On-screen Show (4:3)</PresentationFormat>
  <Paragraphs>44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PowerPoint Presentation</vt:lpstr>
      <vt:lpstr>What is Benzene ?</vt:lpstr>
      <vt:lpstr>Molecular orbital structure of benzene</vt:lpstr>
      <vt:lpstr>Resonance energy of benzene</vt:lpstr>
      <vt:lpstr>Resonance of benzene</vt:lpstr>
      <vt:lpstr>Benzene does not behave like alkenes alkynes</vt:lpstr>
      <vt:lpstr>Physical properties </vt:lpstr>
      <vt:lpstr>Aromaticity of benzene</vt:lpstr>
      <vt:lpstr>Preparation of Benzene</vt:lpstr>
      <vt:lpstr>Preparation of benzene from alkynes</vt:lpstr>
      <vt:lpstr>Preparation of benzene from aromatic acids</vt:lpstr>
      <vt:lpstr>Preparation of benzene from phenol</vt:lpstr>
      <vt:lpstr>Preparation of benzene from sulphonic acids</vt:lpstr>
      <vt:lpstr>Uses of Benzene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Dutta</dc:creator>
  <cp:lastModifiedBy>NAAC</cp:lastModifiedBy>
  <cp:revision>8</cp:revision>
  <dcterms:created xsi:type="dcterms:W3CDTF">2020-01-30T11:10:34Z</dcterms:created>
  <dcterms:modified xsi:type="dcterms:W3CDTF">2020-02-06T09:00:15Z</dcterms:modified>
</cp:coreProperties>
</file>