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2" r:id="rId20"/>
    <p:sldId id="275" r:id="rId21"/>
    <p:sldId id="271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D90D-6133-40B5-9CDB-E7AC75C8931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0430C-CE03-4FC7-A494-1DA14980E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430C-CE03-4FC7-A494-1DA14980EE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01463-20B7-4C56-B3CB-859F5712667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9FB277-6F12-4882-84BA-50010155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CHANGES AND SHIFTS IN INDIAN POLITICS FROM 1947-2019</a:t>
            </a:r>
          </a:p>
          <a:p>
            <a:pPr algn="r">
              <a:buNone/>
            </a:pPr>
            <a:r>
              <a:rPr lang="en-US" sz="1400" dirty="0" smtClean="0"/>
              <a:t>Class:- M.A.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</a:t>
            </a:r>
          </a:p>
          <a:p>
            <a:pPr algn="r">
              <a:buNone/>
            </a:pPr>
            <a:r>
              <a:rPr lang="en-US" sz="1400" dirty="0" smtClean="0"/>
              <a:t>Subject:- Indian Politics: Institutions at Work</a:t>
            </a:r>
          </a:p>
          <a:p>
            <a:pPr algn="r">
              <a:buNone/>
            </a:pPr>
            <a:r>
              <a:rPr lang="en-US" sz="1400" dirty="0" smtClean="0"/>
              <a:t>Name of Teacher:- Rajni Bala</a:t>
            </a:r>
          </a:p>
          <a:p>
            <a:pPr algn="r">
              <a:buNone/>
            </a:pPr>
            <a:r>
              <a:rPr lang="en-US" sz="1400" dirty="0" smtClean="0"/>
              <a:t>Designation:- Assistant Professor</a:t>
            </a:r>
          </a:p>
          <a:p>
            <a:pPr algn="r">
              <a:buNone/>
            </a:pPr>
            <a:r>
              <a:rPr lang="en-US" sz="1400" dirty="0" smtClean="0"/>
              <a:t>Department:- Political Science</a:t>
            </a:r>
          </a:p>
          <a:p>
            <a:pPr>
              <a:buNone/>
            </a:pPr>
            <a:endParaRPr lang="en-US" sz="4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1967:</a:t>
            </a:r>
            <a:r>
              <a:rPr lang="en-US" sz="1800" dirty="0" smtClean="0"/>
              <a:t> Armed peasant revolt in </a:t>
            </a:r>
            <a:r>
              <a:rPr lang="en-US" sz="1800" dirty="0" err="1" smtClean="0"/>
              <a:t>Naxalbari</a:t>
            </a:r>
            <a:r>
              <a:rPr lang="en-US" sz="1800" dirty="0" smtClean="0"/>
              <a:t> in the Darjeeling district of West Bengal gathers momentum.</a:t>
            </a:r>
            <a:br>
              <a:rPr lang="en-US" sz="1800" dirty="0" smtClean="0"/>
            </a:br>
            <a:r>
              <a:rPr lang="en-US" sz="1800" b="1" dirty="0" smtClean="0"/>
              <a:t>1969:</a:t>
            </a:r>
            <a:r>
              <a:rPr lang="en-US" sz="1800" dirty="0" smtClean="0"/>
              <a:t> Indian Space Research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(</a:t>
            </a:r>
            <a:r>
              <a:rPr lang="en-US" sz="1800" dirty="0" err="1" smtClean="0"/>
              <a:t>Isro</a:t>
            </a:r>
            <a:r>
              <a:rPr lang="en-US" sz="1800" dirty="0" smtClean="0"/>
              <a:t>) founded</a:t>
            </a:r>
            <a:endParaRPr lang="en-US" sz="1800" b="1" dirty="0" smtClean="0"/>
          </a:p>
          <a:p>
            <a:r>
              <a:rPr lang="en-US" sz="1800" b="1" dirty="0" smtClean="0"/>
              <a:t>1969</a:t>
            </a:r>
            <a:r>
              <a:rPr lang="en-US" sz="1800" b="1" dirty="0"/>
              <a:t>:</a:t>
            </a:r>
            <a:r>
              <a:rPr lang="en-US" sz="1800" dirty="0"/>
              <a:t> Government nationalizes 14 major Indian scheduled commercial banks to serve the needs of development.</a:t>
            </a:r>
          </a:p>
          <a:p>
            <a:r>
              <a:rPr lang="en-US" sz="1800" b="1" dirty="0"/>
              <a:t>1970:</a:t>
            </a:r>
            <a:r>
              <a:rPr lang="en-US" sz="1800" dirty="0"/>
              <a:t> Meghalaya is formed as an autonomous state within Assam in 1970. It becomes a separate state in 1972 with </a:t>
            </a:r>
            <a:r>
              <a:rPr lang="en-US" sz="1800" dirty="0" err="1"/>
              <a:t>Shillong</a:t>
            </a:r>
            <a:r>
              <a:rPr lang="en-US" sz="1800" dirty="0"/>
              <a:t> as its capital under the North Eastern Areas (Re-</a:t>
            </a:r>
            <a:r>
              <a:rPr lang="en-US" sz="1800" dirty="0" err="1"/>
              <a:t>organisation</a:t>
            </a:r>
            <a:r>
              <a:rPr lang="en-US" sz="1800" dirty="0"/>
              <a:t>) Act,1971. The Act subsequently creates the states of Manipur, Tripura, Mizoram, Arunachal Pradesh and present-day Assam.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bc\Desktop\1972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4800" y="1905000"/>
            <a:ext cx="44196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>1971:</a:t>
            </a:r>
            <a:r>
              <a:rPr lang="en-US" sz="2000" dirty="0" smtClean="0"/>
              <a:t> India fights third war with Pakistan from Pakistan and Bangladesh is born as an independent nation.</a:t>
            </a:r>
            <a:br>
              <a:rPr lang="en-US" sz="2000" dirty="0" smtClean="0"/>
            </a:br>
            <a:r>
              <a:rPr lang="en-US" sz="2000" b="1" dirty="0" smtClean="0"/>
              <a:t>1972:</a:t>
            </a:r>
            <a:r>
              <a:rPr lang="en-US" sz="2000" dirty="0" smtClean="0"/>
              <a:t> India and Pakistan sign the </a:t>
            </a:r>
            <a:r>
              <a:rPr lang="en-US" sz="2000" dirty="0" err="1" smtClean="0"/>
              <a:t>Simla</a:t>
            </a:r>
            <a:r>
              <a:rPr lang="en-US" sz="2000" dirty="0" smtClean="0"/>
              <a:t> Pact, under which the two sides agree to sort out differences and disputes ; East Pakistan breaks away bilaterally</a:t>
            </a:r>
            <a:endParaRPr lang="en-US" sz="2000" dirty="0"/>
          </a:p>
        </p:txBody>
      </p:sp>
      <p:pic>
        <p:nvPicPr>
          <p:cNvPr id="8194" name="Picture 2" descr="C:\Users\abc\Desktop\1972-kyrH--621x414@LiveM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1892300" cy="1262063"/>
          </a:xfrm>
          <a:prstGeom prst="rect">
            <a:avLst/>
          </a:prstGeom>
          <a:noFill/>
        </p:spPr>
      </p:pic>
      <p:pic>
        <p:nvPicPr>
          <p:cNvPr id="8195" name="Picture 3" descr="C:\Users\abc\Desktop\1971-kyrH--621x414@LiveM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3124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bc\Desktop\1974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6858000" cy="3886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1974:</a:t>
            </a:r>
            <a:r>
              <a:rPr lang="en-US" dirty="0"/>
              <a:t> India conducts peaceful nuclear test at </a:t>
            </a:r>
            <a:r>
              <a:rPr lang="en-US" dirty="0" err="1"/>
              <a:t>Pokhran</a:t>
            </a:r>
            <a:r>
              <a:rPr lang="en-US" dirty="0"/>
              <a:t>, comes under international sanctions.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c\Desktop\1975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05600" cy="3886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1975:</a:t>
            </a:r>
            <a:r>
              <a:rPr lang="en-US" dirty="0"/>
              <a:t> The Congress government imposes Emergency.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1975:</a:t>
            </a:r>
            <a:r>
              <a:rPr lang="en-US" dirty="0" smtClean="0"/>
              <a:t> Socialist leader </a:t>
            </a:r>
            <a:r>
              <a:rPr lang="en-US" dirty="0" err="1" smtClean="0"/>
              <a:t>Jayaprakash</a:t>
            </a:r>
            <a:r>
              <a:rPr lang="en-US" dirty="0" smtClean="0"/>
              <a:t> </a:t>
            </a:r>
            <a:r>
              <a:rPr lang="en-US" dirty="0" err="1" smtClean="0"/>
              <a:t>Narayan</a:t>
            </a:r>
            <a:r>
              <a:rPr lang="en-US" dirty="0" smtClean="0"/>
              <a:t> leads the anti-Emergency movement.</a:t>
            </a:r>
            <a:br>
              <a:rPr lang="en-US" dirty="0" smtClean="0"/>
            </a:br>
            <a:r>
              <a:rPr lang="en-US" b="1" dirty="0" smtClean="0"/>
              <a:t>1977:</a:t>
            </a:r>
            <a:r>
              <a:rPr lang="en-US" dirty="0" smtClean="0"/>
              <a:t> Emergency ends, first non-Congress government elected at the centre.</a:t>
            </a:r>
            <a:br>
              <a:rPr lang="en-US" dirty="0" smtClean="0"/>
            </a:br>
            <a:r>
              <a:rPr lang="en-US" b="1" dirty="0" smtClean="0"/>
              <a:t>1980:</a:t>
            </a:r>
            <a:r>
              <a:rPr lang="en-US" dirty="0" smtClean="0"/>
              <a:t> The BJP is formed after internal differences in the </a:t>
            </a:r>
            <a:r>
              <a:rPr lang="en-US" dirty="0" err="1" smtClean="0"/>
              <a:t>Janata</a:t>
            </a:r>
            <a:r>
              <a:rPr lang="en-US" dirty="0" smtClean="0"/>
              <a:t> Party result in the collapse of the </a:t>
            </a:r>
            <a:r>
              <a:rPr lang="en-US" dirty="0" err="1" smtClean="0"/>
              <a:t>Janata</a:t>
            </a:r>
            <a:r>
              <a:rPr lang="en-US" dirty="0" smtClean="0"/>
              <a:t> government in 1979.</a:t>
            </a:r>
            <a:br>
              <a:rPr lang="en-US" dirty="0" smtClean="0"/>
            </a:br>
            <a:r>
              <a:rPr lang="en-US" b="1" dirty="0" smtClean="0"/>
              <a:t>1980:</a:t>
            </a:r>
            <a:r>
              <a:rPr lang="en-US" dirty="0" smtClean="0"/>
              <a:t> Sixth five-year plan marks the beginning of economic reforms.</a:t>
            </a:r>
            <a:br>
              <a:rPr lang="en-US" dirty="0" smtClean="0"/>
            </a:br>
            <a:r>
              <a:rPr lang="en-US" b="1" dirty="0" smtClean="0"/>
              <a:t>1983:</a:t>
            </a:r>
            <a:r>
              <a:rPr lang="en-US" dirty="0" smtClean="0"/>
              <a:t> N.T. Rama </a:t>
            </a:r>
            <a:r>
              <a:rPr lang="en-US" dirty="0" err="1" smtClean="0"/>
              <a:t>Rao</a:t>
            </a:r>
            <a:r>
              <a:rPr lang="en-US" dirty="0" smtClean="0"/>
              <a:t>-led Telugu </a:t>
            </a:r>
            <a:r>
              <a:rPr lang="en-US" dirty="0" err="1" smtClean="0"/>
              <a:t>Desam</a:t>
            </a:r>
            <a:r>
              <a:rPr lang="en-US" dirty="0" smtClean="0"/>
              <a:t> Party forms government in Andhra Pradesh for the first time.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c\Desktop\1984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7239000" cy="43433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1984</a:t>
            </a:r>
            <a:r>
              <a:rPr lang="en-US" sz="1800" b="1" dirty="0"/>
              <a:t>:</a:t>
            </a:r>
            <a:r>
              <a:rPr lang="en-US" sz="1800" dirty="0"/>
              <a:t> Operation Blue Star is launched to drive out the Sikh extremist religious leader </a:t>
            </a:r>
            <a:r>
              <a:rPr lang="en-US" sz="1800" dirty="0" err="1"/>
              <a:t>Jarnail</a:t>
            </a:r>
            <a:r>
              <a:rPr lang="en-US" sz="1800" dirty="0"/>
              <a:t> Singh </a:t>
            </a:r>
            <a:r>
              <a:rPr lang="en-US" sz="1800" dirty="0" err="1"/>
              <a:t>Bhindranwale</a:t>
            </a:r>
            <a:r>
              <a:rPr lang="en-US" sz="1800" dirty="0"/>
              <a:t> and his armed followers from the premises of the Golden Temple in Amritsar.</a:t>
            </a:r>
            <a:br>
              <a:rPr lang="en-US" sz="1800" dirty="0"/>
            </a:br>
            <a:r>
              <a:rPr lang="en-US" sz="1800" b="1" dirty="0"/>
              <a:t>1984:</a:t>
            </a:r>
            <a:r>
              <a:rPr lang="en-US" sz="1800" dirty="0"/>
              <a:t> Prime minister </a:t>
            </a:r>
            <a:r>
              <a:rPr lang="en-US" sz="1800" dirty="0" err="1"/>
              <a:t>Indira</a:t>
            </a:r>
            <a:r>
              <a:rPr lang="en-US" sz="1800" dirty="0"/>
              <a:t> Gandhi assassinated by two of her Sikh bodyguards.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1984:</a:t>
            </a:r>
            <a:r>
              <a:rPr lang="en-US" dirty="0"/>
              <a:t> More than 3,500 people die and 500,000 are injured in the Bhopal Gas Tragedy following the leakage of toxic methyl </a:t>
            </a:r>
            <a:r>
              <a:rPr lang="en-US" dirty="0" err="1"/>
              <a:t>isocyanate</a:t>
            </a:r>
            <a:r>
              <a:rPr lang="en-US" dirty="0"/>
              <a:t> from Union Carbide India Ltd’s pesticide plant in the </a:t>
            </a:r>
            <a:r>
              <a:rPr lang="en-US" dirty="0" smtClean="0"/>
              <a:t>city</a:t>
            </a:r>
            <a:r>
              <a:rPr lang="en-US" b="1" dirty="0"/>
              <a:t> 1987:</a:t>
            </a:r>
            <a:r>
              <a:rPr lang="en-US" dirty="0"/>
              <a:t> India-Sri Lanka pact signed to establish peace and normalcy in Sri Lanka after tensions between majority Sinhala and minority Tamils. India deploys troops in Sri Lanka to ensure peace.</a:t>
            </a:r>
          </a:p>
          <a:p>
            <a:r>
              <a:rPr lang="en-US" b="1" dirty="0"/>
              <a:t>1988:</a:t>
            </a:r>
            <a:r>
              <a:rPr lang="en-US" dirty="0"/>
              <a:t> Prime minister Rajiv Gandhi visits China and meets Deng Xiaoping—the first visit to China by an Indian prime minister in 34 years; they agree to set up a joint working group to ensure peace in the border areas and make concrete recommendations for overall resolution of the boundary question within a definite time frame.</a:t>
            </a:r>
          </a:p>
          <a:p>
            <a:r>
              <a:rPr lang="en-US" dirty="0"/>
              <a:t>1989: Outbreak of militancy in Jammu and Kashmir.</a:t>
            </a:r>
          </a:p>
          <a:p>
            <a:r>
              <a:rPr lang="en-US" dirty="0"/>
              <a:t>1989: Exodus of Kashmiri </a:t>
            </a:r>
            <a:r>
              <a:rPr lang="en-US" dirty="0" err="1"/>
              <a:t>Pandits</a:t>
            </a:r>
            <a:r>
              <a:rPr lang="en-US" dirty="0"/>
              <a:t> from Jammu and Kashmir</a:t>
            </a:r>
          </a:p>
          <a:p>
            <a:r>
              <a:rPr lang="en-US" b="1" dirty="0"/>
              <a:t>1990:</a:t>
            </a:r>
            <a:r>
              <a:rPr lang="en-US" dirty="0"/>
              <a:t> Cauvery tribunal formed to resolve 150-year-old river water dispute between Karnataka and Tamil Nadu.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1990:</a:t>
            </a:r>
            <a:r>
              <a:rPr lang="en-US" dirty="0"/>
              <a:t> V.P. Singh government tables </a:t>
            </a:r>
            <a:r>
              <a:rPr lang="en-US" dirty="0" err="1"/>
              <a:t>Mandal</a:t>
            </a:r>
            <a:r>
              <a:rPr lang="en-US" dirty="0"/>
              <a:t> Commission recommendations for 27% reservation for OBC candidates in all levels of government services.</a:t>
            </a:r>
          </a:p>
          <a:p>
            <a:r>
              <a:rPr lang="en-US" b="1" dirty="0"/>
              <a:t>1991:</a:t>
            </a:r>
            <a:r>
              <a:rPr lang="en-US" dirty="0"/>
              <a:t> Economic liberalization opens the economy to foreign and private investment.</a:t>
            </a:r>
          </a:p>
          <a:p>
            <a:r>
              <a:rPr lang="en-US" b="1" dirty="0"/>
              <a:t>1992:</a:t>
            </a:r>
            <a:r>
              <a:rPr lang="en-US" dirty="0"/>
              <a:t> The </a:t>
            </a:r>
            <a:r>
              <a:rPr lang="en-US" dirty="0" err="1"/>
              <a:t>Babri</a:t>
            </a:r>
            <a:r>
              <a:rPr lang="en-US" dirty="0"/>
              <a:t> </a:t>
            </a:r>
            <a:r>
              <a:rPr lang="en-US" dirty="0" err="1"/>
              <a:t>Masjid</a:t>
            </a:r>
            <a:r>
              <a:rPr lang="en-US" dirty="0"/>
              <a:t> in demolished</a:t>
            </a:r>
          </a:p>
          <a:p>
            <a:r>
              <a:rPr lang="en-US" b="1" dirty="0"/>
              <a:t>1993:</a:t>
            </a:r>
            <a:r>
              <a:rPr lang="en-US" dirty="0"/>
              <a:t> Series of bomb blasts in Bombay (now Mumbai).</a:t>
            </a:r>
          </a:p>
          <a:p>
            <a:r>
              <a:rPr lang="en-US" b="1" dirty="0"/>
              <a:t>1998:</a:t>
            </a:r>
            <a:r>
              <a:rPr lang="en-US" dirty="0"/>
              <a:t> India conducts five nuclear tests, joins club of countries possessing nuclear weapons. Pakistan tests six atomic weapons in response.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bc\Desktop\1984unioncarbide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58674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abc\Desktop\1992-kyrH--621x414@LiveM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2882900" cy="3048000"/>
          </a:xfrm>
          <a:prstGeom prst="rect">
            <a:avLst/>
          </a:prstGeom>
          <a:noFill/>
        </p:spPr>
      </p:pic>
      <p:pic>
        <p:nvPicPr>
          <p:cNvPr id="12292" name="Picture 4" descr="C:\Users\abc\Desktop\1998-kyrH--621x414@LiveMi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4290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1999:</a:t>
            </a:r>
            <a:r>
              <a:rPr lang="en-US" dirty="0"/>
              <a:t> Prime Minister </a:t>
            </a:r>
            <a:r>
              <a:rPr lang="en-US" dirty="0" err="1"/>
              <a:t>Atal</a:t>
            </a:r>
            <a:r>
              <a:rPr lang="en-US" dirty="0"/>
              <a:t> </a:t>
            </a:r>
            <a:r>
              <a:rPr lang="en-US" dirty="0" err="1"/>
              <a:t>Bihari</a:t>
            </a:r>
            <a:r>
              <a:rPr lang="en-US" dirty="0"/>
              <a:t> Vajpayee visits Lahore in the inaugural run of the Delhi-Lahore bus. The two countries sign Lahore pact committing both to bilateral dispute resolution.</a:t>
            </a:r>
          </a:p>
          <a:p>
            <a:r>
              <a:rPr lang="en-US" b="1" dirty="0"/>
              <a:t>1999:</a:t>
            </a:r>
            <a:r>
              <a:rPr lang="en-US" dirty="0"/>
              <a:t> Delhi-bound Indian Airlines flight IC-814 hijacked from Kathmandu to Kandahar in Afghanistan by </a:t>
            </a:r>
            <a:r>
              <a:rPr lang="en-US" dirty="0" err="1"/>
              <a:t>Harqat-ul-Ansar</a:t>
            </a:r>
            <a:r>
              <a:rPr lang="en-US" dirty="0"/>
              <a:t>. After a week’s negotiations with the Indian government, militants </a:t>
            </a:r>
            <a:r>
              <a:rPr lang="en-US" dirty="0" err="1"/>
              <a:t>Maulana</a:t>
            </a:r>
            <a:r>
              <a:rPr lang="en-US" dirty="0"/>
              <a:t> </a:t>
            </a:r>
            <a:r>
              <a:rPr lang="en-US" dirty="0" err="1"/>
              <a:t>Masood</a:t>
            </a:r>
            <a:r>
              <a:rPr lang="en-US" dirty="0"/>
              <a:t> </a:t>
            </a:r>
            <a:r>
              <a:rPr lang="en-US" dirty="0" err="1"/>
              <a:t>Azhar</a:t>
            </a:r>
            <a:r>
              <a:rPr lang="en-US" dirty="0"/>
              <a:t>, </a:t>
            </a:r>
            <a:r>
              <a:rPr lang="en-US" dirty="0" err="1"/>
              <a:t>Syed</a:t>
            </a:r>
            <a:r>
              <a:rPr lang="en-US" dirty="0"/>
              <a:t> </a:t>
            </a:r>
            <a:r>
              <a:rPr lang="en-US" dirty="0" err="1"/>
              <a:t>Umar</a:t>
            </a:r>
            <a:r>
              <a:rPr lang="en-US" dirty="0"/>
              <a:t> Sheikh and </a:t>
            </a:r>
            <a:r>
              <a:rPr lang="en-US" dirty="0" err="1"/>
              <a:t>Mushtaq</a:t>
            </a:r>
            <a:r>
              <a:rPr lang="en-US" dirty="0"/>
              <a:t> </a:t>
            </a:r>
            <a:r>
              <a:rPr lang="en-US" dirty="0" err="1"/>
              <a:t>Latram</a:t>
            </a:r>
            <a:r>
              <a:rPr lang="en-US" dirty="0"/>
              <a:t> </a:t>
            </a:r>
            <a:r>
              <a:rPr lang="en-US" dirty="0" err="1"/>
              <a:t>Jerger</a:t>
            </a:r>
            <a:r>
              <a:rPr lang="en-US" dirty="0"/>
              <a:t> released in exchange for the hostages.</a:t>
            </a:r>
          </a:p>
          <a:p>
            <a:r>
              <a:rPr lang="en-US" b="1" dirty="0"/>
              <a:t>1999:</a:t>
            </a:r>
            <a:r>
              <a:rPr lang="en-US" dirty="0"/>
              <a:t> Indian army evicts Pakistani army regulars and militants from the heights of </a:t>
            </a:r>
            <a:r>
              <a:rPr lang="en-US" dirty="0" err="1"/>
              <a:t>Kargil</a:t>
            </a:r>
            <a:r>
              <a:rPr lang="en-US" dirty="0"/>
              <a:t> inside the Line of Control in Kashmir.</a:t>
            </a:r>
          </a:p>
          <a:p>
            <a:r>
              <a:rPr lang="en-US" b="1" dirty="0" smtClean="0"/>
              <a:t>2000:</a:t>
            </a:r>
            <a:r>
              <a:rPr lang="en-US" dirty="0" smtClean="0"/>
              <a:t> The states of </a:t>
            </a:r>
            <a:r>
              <a:rPr lang="en-US" dirty="0" err="1" smtClean="0"/>
              <a:t>Uttarakhand</a:t>
            </a:r>
            <a:r>
              <a:rPr lang="en-US" dirty="0" smtClean="0"/>
              <a:t>, Chhattisgarh and Jharkhand are formed.</a:t>
            </a:r>
          </a:p>
          <a:p>
            <a:r>
              <a:rPr lang="en-US" b="1" dirty="0" smtClean="0"/>
              <a:t>2001</a:t>
            </a:r>
            <a:r>
              <a:rPr lang="en-US" dirty="0" smtClean="0"/>
              <a:t>: Five terrorists of </a:t>
            </a:r>
            <a:r>
              <a:rPr lang="en-US" dirty="0" err="1" smtClean="0"/>
              <a:t>Lashkar</a:t>
            </a:r>
            <a:r>
              <a:rPr lang="en-US" dirty="0" smtClean="0"/>
              <a:t>-e-</a:t>
            </a:r>
            <a:r>
              <a:rPr lang="en-US" dirty="0" err="1" smtClean="0"/>
              <a:t>Taiba</a:t>
            </a:r>
            <a:r>
              <a:rPr lang="en-US" dirty="0" smtClean="0"/>
              <a:t> and </a:t>
            </a:r>
            <a:r>
              <a:rPr lang="en-US" dirty="0" err="1" smtClean="0"/>
              <a:t>Jaish</a:t>
            </a:r>
            <a:r>
              <a:rPr lang="en-US" dirty="0" smtClean="0"/>
              <a:t>-e-Mohammed storm Indian Parliament.</a:t>
            </a:r>
          </a:p>
          <a:p>
            <a:r>
              <a:rPr lang="en-US" b="1" dirty="0" smtClean="0"/>
              <a:t>2002:</a:t>
            </a:r>
            <a:r>
              <a:rPr lang="en-US" dirty="0" smtClean="0"/>
              <a:t> Communal violence breaks out in Gujarat after a coach of Sabarmati Express is set on fire at </a:t>
            </a:r>
            <a:r>
              <a:rPr lang="en-US" dirty="0" err="1" smtClean="0"/>
              <a:t>Godhra</a:t>
            </a:r>
            <a:r>
              <a:rPr lang="en-US" dirty="0" smtClean="0"/>
              <a:t> railway station.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1947</a:t>
            </a:r>
            <a:r>
              <a:rPr lang="en-US" sz="2000" b="1" dirty="0"/>
              <a:t>:</a:t>
            </a:r>
            <a:r>
              <a:rPr lang="en-US" sz="2000" dirty="0"/>
              <a:t> India gains independence from British rule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c\Desktop\1947-kyrH--621x414@LiveM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3058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2005:</a:t>
            </a:r>
            <a:r>
              <a:rPr lang="en-US" dirty="0"/>
              <a:t> Right to Information Act implemented.</a:t>
            </a:r>
          </a:p>
          <a:p>
            <a:r>
              <a:rPr lang="en-US" b="1" dirty="0"/>
              <a:t>2006:</a:t>
            </a:r>
            <a:r>
              <a:rPr lang="en-US" dirty="0"/>
              <a:t> National Rural Employment Guarantee Act, 2005, implemented.</a:t>
            </a:r>
          </a:p>
          <a:p>
            <a:r>
              <a:rPr lang="en-US" b="1" dirty="0"/>
              <a:t>2008:</a:t>
            </a:r>
            <a:r>
              <a:rPr lang="en-US" dirty="0"/>
              <a:t> Ten members of </a:t>
            </a:r>
            <a:r>
              <a:rPr lang="en-US" dirty="0" err="1"/>
              <a:t>Lashkar</a:t>
            </a:r>
            <a:r>
              <a:rPr lang="en-US" dirty="0"/>
              <a:t>-e-</a:t>
            </a:r>
            <a:r>
              <a:rPr lang="en-US" dirty="0" err="1"/>
              <a:t>Taiba</a:t>
            </a:r>
            <a:r>
              <a:rPr lang="en-US" dirty="0"/>
              <a:t> carry out a series of coordinated shooting and bombing attacks at different locations, including </a:t>
            </a:r>
            <a:r>
              <a:rPr lang="en-US" dirty="0" err="1"/>
              <a:t>Taj</a:t>
            </a:r>
            <a:r>
              <a:rPr lang="en-US" dirty="0"/>
              <a:t> hotel, in Mumbai.</a:t>
            </a:r>
          </a:p>
          <a:p>
            <a:r>
              <a:rPr lang="en-US" b="1" dirty="0"/>
              <a:t>2010:</a:t>
            </a:r>
            <a:r>
              <a:rPr lang="en-US" dirty="0"/>
              <a:t> Unique Identification Authority of India issues the first </a:t>
            </a:r>
            <a:r>
              <a:rPr lang="en-US" dirty="0" err="1"/>
              <a:t>Aadhaar</a:t>
            </a:r>
            <a:r>
              <a:rPr lang="en-US" dirty="0"/>
              <a:t> card to </a:t>
            </a:r>
            <a:r>
              <a:rPr lang="en-US" dirty="0" err="1"/>
              <a:t>Ranjana</a:t>
            </a:r>
            <a:r>
              <a:rPr lang="en-US" dirty="0"/>
              <a:t> </a:t>
            </a:r>
            <a:r>
              <a:rPr lang="en-US" dirty="0" err="1"/>
              <a:t>Sonawne</a:t>
            </a:r>
            <a:r>
              <a:rPr lang="en-US" dirty="0"/>
              <a:t>, a resident of </a:t>
            </a:r>
            <a:r>
              <a:rPr lang="en-US" dirty="0" err="1"/>
              <a:t>Tembhli</a:t>
            </a:r>
            <a:r>
              <a:rPr lang="en-US" dirty="0"/>
              <a:t> village in </a:t>
            </a:r>
            <a:r>
              <a:rPr lang="en-US" dirty="0" err="1"/>
              <a:t>Nandurbar</a:t>
            </a:r>
            <a:r>
              <a:rPr lang="en-US" dirty="0"/>
              <a:t> district of Maharashtra.</a:t>
            </a:r>
          </a:p>
          <a:p>
            <a:r>
              <a:rPr lang="en-US" b="1" dirty="0"/>
              <a:t>2011:</a:t>
            </a:r>
            <a:r>
              <a:rPr lang="en-US" dirty="0"/>
              <a:t> India Against Corruption movement launched against Congress-led United Progressive Alliance (UPA) government.</a:t>
            </a:r>
          </a:p>
          <a:p>
            <a:r>
              <a:rPr lang="en-US" b="1" dirty="0"/>
              <a:t>2011:</a:t>
            </a:r>
            <a:r>
              <a:rPr lang="en-US" dirty="0"/>
              <a:t> World’s longest running democratic Left rule comes to an end as </a:t>
            </a:r>
            <a:r>
              <a:rPr lang="en-US" dirty="0" err="1"/>
              <a:t>Mamata</a:t>
            </a:r>
            <a:r>
              <a:rPr lang="en-US" dirty="0"/>
              <a:t> </a:t>
            </a:r>
            <a:r>
              <a:rPr lang="en-US" dirty="0" err="1"/>
              <a:t>Banerjee</a:t>
            </a:r>
            <a:r>
              <a:rPr lang="en-US" dirty="0"/>
              <a:t> defeats communists in West Bengal, riding on the success of an anti-land acquisition movement.</a:t>
            </a:r>
          </a:p>
          <a:p>
            <a:r>
              <a:rPr lang="en-US" b="1" dirty="0"/>
              <a:t>2014:</a:t>
            </a:r>
            <a:r>
              <a:rPr lang="en-US" dirty="0"/>
              <a:t> The BJP wins a parliamentary majority for the first time, under the leadership of </a:t>
            </a:r>
            <a:r>
              <a:rPr lang="en-US" dirty="0" err="1"/>
              <a:t>Narendra</a:t>
            </a:r>
            <a:r>
              <a:rPr lang="en-US" dirty="0"/>
              <a:t> </a:t>
            </a:r>
            <a:r>
              <a:rPr lang="en-US" dirty="0" err="1"/>
              <a:t>Modi</a:t>
            </a:r>
            <a:r>
              <a:rPr lang="en-US" dirty="0"/>
              <a:t>; BJP-led National Democratic Alliance forms government.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2014:</a:t>
            </a:r>
            <a:r>
              <a:rPr lang="en-US" dirty="0"/>
              <a:t> India’s 29th state, </a:t>
            </a:r>
            <a:r>
              <a:rPr lang="en-US" dirty="0" err="1"/>
              <a:t>Telangana</a:t>
            </a:r>
            <a:r>
              <a:rPr lang="en-US" dirty="0"/>
              <a:t>, is created. </a:t>
            </a:r>
            <a:r>
              <a:rPr lang="en-US" dirty="0" err="1"/>
              <a:t>Telangana</a:t>
            </a:r>
            <a:r>
              <a:rPr lang="en-US" dirty="0"/>
              <a:t> </a:t>
            </a:r>
            <a:r>
              <a:rPr lang="en-US" dirty="0" err="1"/>
              <a:t>Rashtra</a:t>
            </a:r>
            <a:r>
              <a:rPr lang="en-US" dirty="0"/>
              <a:t> </a:t>
            </a:r>
            <a:r>
              <a:rPr lang="en-US" dirty="0" err="1"/>
              <a:t>Samithi</a:t>
            </a:r>
            <a:r>
              <a:rPr lang="en-US" dirty="0"/>
              <a:t> (TRS) forms the first government in the state</a:t>
            </a:r>
            <a:r>
              <a:rPr lang="en-US" dirty="0" smtClean="0"/>
              <a:t>.</a:t>
            </a:r>
          </a:p>
          <a:p>
            <a:r>
              <a:rPr lang="en-US" b="1" dirty="0"/>
              <a:t>2014:</a:t>
            </a:r>
            <a:r>
              <a:rPr lang="en-US" dirty="0"/>
              <a:t> The </a:t>
            </a:r>
            <a:r>
              <a:rPr lang="en-US" dirty="0" err="1"/>
              <a:t>Pradhan</a:t>
            </a:r>
            <a:r>
              <a:rPr lang="en-US" dirty="0"/>
              <a:t> </a:t>
            </a:r>
            <a:r>
              <a:rPr lang="en-US" dirty="0" err="1"/>
              <a:t>Mantri</a:t>
            </a:r>
            <a:r>
              <a:rPr lang="en-US" dirty="0"/>
              <a:t> Jan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Yojana</a:t>
            </a:r>
            <a:r>
              <a:rPr lang="en-US" dirty="0"/>
              <a:t>, the government’s flagship financial inclusion </a:t>
            </a:r>
            <a:r>
              <a:rPr lang="en-US" dirty="0" err="1"/>
              <a:t>programme</a:t>
            </a:r>
            <a:r>
              <a:rPr lang="en-US" dirty="0"/>
              <a:t>, is launched</a:t>
            </a:r>
            <a:r>
              <a:rPr lang="en-US" dirty="0" smtClean="0"/>
              <a:t>.</a:t>
            </a:r>
          </a:p>
          <a:p>
            <a:r>
              <a:rPr lang="en-US" b="1" dirty="0"/>
              <a:t>2015:</a:t>
            </a:r>
            <a:r>
              <a:rPr lang="en-US" dirty="0"/>
              <a:t> India invites US president </a:t>
            </a:r>
            <a:r>
              <a:rPr lang="en-US" dirty="0" err="1"/>
              <a:t>Barack</a:t>
            </a:r>
            <a:r>
              <a:rPr lang="en-US" dirty="0"/>
              <a:t> </a:t>
            </a:r>
            <a:r>
              <a:rPr lang="en-US" dirty="0" err="1"/>
              <a:t>Obama</a:t>
            </a:r>
            <a:r>
              <a:rPr lang="en-US" dirty="0"/>
              <a:t> to be the chief guest at Republic Day parade, the first time a US president is invited for the event</a:t>
            </a:r>
          </a:p>
          <a:p>
            <a:r>
              <a:rPr lang="en-US" b="1" dirty="0"/>
              <a:t>2016:</a:t>
            </a:r>
            <a:r>
              <a:rPr lang="en-US" dirty="0"/>
              <a:t> </a:t>
            </a:r>
            <a:r>
              <a:rPr lang="en-US" dirty="0" err="1"/>
              <a:t>Pradhan</a:t>
            </a:r>
            <a:r>
              <a:rPr lang="en-US" dirty="0"/>
              <a:t> </a:t>
            </a:r>
            <a:r>
              <a:rPr lang="en-US" dirty="0" err="1"/>
              <a:t>Mantri</a:t>
            </a:r>
            <a:r>
              <a:rPr lang="en-US" dirty="0"/>
              <a:t> </a:t>
            </a:r>
            <a:r>
              <a:rPr lang="en-US" dirty="0" err="1"/>
              <a:t>Ujjwala</a:t>
            </a:r>
            <a:r>
              <a:rPr lang="en-US" dirty="0"/>
              <a:t> </a:t>
            </a:r>
            <a:r>
              <a:rPr lang="en-US" dirty="0" err="1"/>
              <a:t>Yojana</a:t>
            </a:r>
            <a:r>
              <a:rPr lang="en-US" dirty="0"/>
              <a:t> (PMUY) launched to provide LPG connections to women below the poverty line without upfront charges.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abc\Desktop\1999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35052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C:\Users\abc\Desktop\2010-kyrH--621x414@LiveM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3581400" cy="2209800"/>
          </a:xfrm>
          <a:prstGeom prst="rect">
            <a:avLst/>
          </a:prstGeom>
          <a:noFill/>
        </p:spPr>
      </p:pic>
      <p:pic>
        <p:nvPicPr>
          <p:cNvPr id="13319" name="Picture 7" descr="C:\Users\abc\Desktop\2002-kyrH--621x414@LiveM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3340100" cy="2362200"/>
          </a:xfrm>
          <a:prstGeom prst="rect">
            <a:avLst/>
          </a:prstGeom>
          <a:noFill/>
        </p:spPr>
      </p:pic>
      <p:pic>
        <p:nvPicPr>
          <p:cNvPr id="13320" name="Picture 8" descr="C:\Users\abc\Desktop\2014Telangana-kyrH--621x414@LiveMi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0386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i="1" dirty="0" smtClean="0"/>
              <a:t>END</a:t>
            </a:r>
            <a:endParaRPr lang="en-US" sz="6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c\Desktop\1947First Kashmir War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7391400" cy="37337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1800" b="1" dirty="0"/>
              <a:t>1947:</a:t>
            </a:r>
            <a:r>
              <a:rPr lang="en-US" sz="1800" dirty="0"/>
              <a:t> India fights first war with Pakistan after Pakistani tribesmen supported by the army invade Jammu and Kashmir.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c\Desktop\1948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4008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1948:</a:t>
            </a:r>
            <a:r>
              <a:rPr lang="en-US" dirty="0"/>
              <a:t> Mahatma Gandhi is assassinated by </a:t>
            </a:r>
            <a:r>
              <a:rPr lang="en-US" dirty="0" err="1"/>
              <a:t>Nathuram</a:t>
            </a:r>
            <a:r>
              <a:rPr lang="en-US" dirty="0"/>
              <a:t> </a:t>
            </a:r>
            <a:r>
              <a:rPr lang="en-US" dirty="0" err="1"/>
              <a:t>Godse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8001000" cy="3230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en-US" sz="1800" b="1" dirty="0"/>
              <a:t>1948:</a:t>
            </a:r>
            <a:r>
              <a:rPr lang="en-US" sz="1800" dirty="0"/>
              <a:t> Indian troops enter the </a:t>
            </a:r>
            <a:r>
              <a:rPr lang="en-US" sz="1800" dirty="0" err="1"/>
              <a:t>Nizam</a:t>
            </a:r>
            <a:r>
              <a:rPr lang="en-US" sz="1800" dirty="0"/>
              <a:t>-ruled princely state of Hyderabad under Operation Polo and annex the state.</a:t>
            </a:r>
            <a:br>
              <a:rPr lang="en-US" sz="1800" dirty="0"/>
            </a:br>
            <a:r>
              <a:rPr lang="en-US" sz="1800" b="1" dirty="0"/>
              <a:t>1949:</a:t>
            </a:r>
            <a:r>
              <a:rPr lang="en-US" sz="1800" dirty="0"/>
              <a:t> The Indian Constituent Assembly adopts Article 370 of the </a:t>
            </a:r>
            <a:r>
              <a:rPr lang="en-US" sz="1800" dirty="0" err="1"/>
              <a:t>Constitution,ensuring</a:t>
            </a:r>
            <a:r>
              <a:rPr lang="en-US" sz="1800" dirty="0"/>
              <a:t> special status and internal autonomy for Jammu and Kashmir.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098" name="Picture 2" descr="C:\Users\abc\Desktop\1949-kyrH--621x414@LiveM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79248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bc\Desktop\1952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2057400"/>
            <a:ext cx="70104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1951:</a:t>
            </a:r>
            <a:r>
              <a:rPr lang="en-US" sz="1800" dirty="0"/>
              <a:t> Prime Minister Jawaharlal Nehru introduces India’s first five-year plan, which defines the </a:t>
            </a:r>
            <a:r>
              <a:rPr lang="en-US" sz="1800" dirty="0" err="1"/>
              <a:t>Nehruvian</a:t>
            </a:r>
            <a:r>
              <a:rPr lang="en-US" sz="1800" dirty="0"/>
              <a:t> model of centralized economic planning and development. The Soviet-style five-year plan also creates a typically Indian model of mixed economy and big government.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c\Desktop\1959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32244"/>
            <a:ext cx="6172200" cy="25589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sz="1800" b="1" dirty="0"/>
              <a:t>1954:</a:t>
            </a:r>
            <a:r>
              <a:rPr lang="en-US" sz="1800" dirty="0"/>
              <a:t> Jammu and Kashmir’s accession to India is ratified by the state’s constituent </a:t>
            </a:r>
            <a:r>
              <a:rPr lang="en-US" sz="1800" dirty="0" smtClean="0"/>
              <a:t>assembly</a:t>
            </a:r>
            <a:br>
              <a:rPr lang="en-US" sz="1800" dirty="0" smtClean="0"/>
            </a:br>
            <a:r>
              <a:rPr lang="en-US" sz="1800" b="1" dirty="0"/>
              <a:t>1956:</a:t>
            </a:r>
            <a:r>
              <a:rPr lang="en-US" sz="1800" dirty="0"/>
              <a:t> Second five-year plan presented, with a focus on rapid industrialization.</a:t>
            </a:r>
            <a:br>
              <a:rPr lang="en-US" sz="1800" dirty="0"/>
            </a:br>
            <a:r>
              <a:rPr lang="en-US" sz="1800" b="1" dirty="0"/>
              <a:t>1957:</a:t>
            </a:r>
            <a:r>
              <a:rPr lang="en-US" sz="1800" dirty="0"/>
              <a:t> Jammu and Kashmir approves its own constitution, </a:t>
            </a:r>
            <a:r>
              <a:rPr lang="en-US" sz="1800" dirty="0" err="1"/>
              <a:t>modelled</a:t>
            </a:r>
            <a:r>
              <a:rPr lang="en-US" sz="1800" dirty="0"/>
              <a:t> on the lines of India’s.</a:t>
            </a:r>
            <a:br>
              <a:rPr lang="en-US" sz="1800" dirty="0"/>
            </a:br>
            <a:r>
              <a:rPr lang="en-US" sz="1800" b="1" dirty="0"/>
              <a:t>1959:</a:t>
            </a:r>
            <a:r>
              <a:rPr lang="en-US" sz="1800" dirty="0"/>
              <a:t> The Dalai Lama escapes to India. India’s sheltering of the Tibetan spiritual leader is seen as a trigger for the 1962 war with China.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1960:</a:t>
            </a:r>
            <a:r>
              <a:rPr lang="en-US" sz="2400" dirty="0" smtClean="0"/>
              <a:t> Bombay state is split along linguistic lines, forming Maharashtra and Gujarat, after a series of violent protests.</a:t>
            </a:r>
            <a:br>
              <a:rPr lang="en-US" sz="2400" dirty="0" smtClean="0"/>
            </a:br>
            <a:r>
              <a:rPr lang="en-US" sz="2400" b="1" dirty="0" smtClean="0"/>
              <a:t>1961:</a:t>
            </a:r>
            <a:r>
              <a:rPr lang="en-US" sz="2400" dirty="0" smtClean="0"/>
              <a:t> Indian Army liberates Goa from the Portuguese; it becomes a Union Territory.</a:t>
            </a:r>
            <a:br>
              <a:rPr lang="en-US" sz="2400" dirty="0" smtClean="0"/>
            </a:br>
            <a:r>
              <a:rPr lang="en-US" sz="2100" b="1" dirty="0" smtClean="0"/>
              <a:t>1962</a:t>
            </a:r>
            <a:r>
              <a:rPr lang="en-US" sz="2100" b="1" dirty="0"/>
              <a:t>:</a:t>
            </a:r>
            <a:r>
              <a:rPr lang="en-US" sz="2100" dirty="0"/>
              <a:t> French-ruled Pondicherry (now </a:t>
            </a:r>
            <a:r>
              <a:rPr lang="en-US" sz="2100" dirty="0" err="1"/>
              <a:t>Puducherry</a:t>
            </a:r>
            <a:r>
              <a:rPr lang="en-US" sz="2100" dirty="0"/>
              <a:t>) becomes part of India as a Union Territory.</a:t>
            </a:r>
          </a:p>
          <a:p>
            <a:r>
              <a:rPr lang="en-US" sz="2100" b="1" dirty="0"/>
              <a:t>1962:</a:t>
            </a:r>
            <a:r>
              <a:rPr lang="en-US" sz="2100" dirty="0"/>
              <a:t> China’s People’s Liberation Army invades India in </a:t>
            </a:r>
            <a:r>
              <a:rPr lang="en-US" sz="2100" dirty="0" err="1"/>
              <a:t>Ladakh</a:t>
            </a:r>
            <a:r>
              <a:rPr lang="en-US" sz="2100" dirty="0"/>
              <a:t>, and across the McMahon Line in the then North-East Frontier Agency (now Arunachal Pradesh),inflicting heavy damage on Indian forces.</a:t>
            </a:r>
          </a:p>
          <a:p>
            <a:r>
              <a:rPr lang="en-US" sz="2100" b="1" dirty="0"/>
              <a:t>1964:</a:t>
            </a:r>
            <a:r>
              <a:rPr lang="en-US" sz="2100" dirty="0"/>
              <a:t> Jammu and Kashmir National Liberation Front floated to launch an armed struggle for an independent and unified Kashmir.</a:t>
            </a:r>
          </a:p>
          <a:p>
            <a:r>
              <a:rPr lang="en-US" sz="2100" b="1" dirty="0"/>
              <a:t>1965:</a:t>
            </a:r>
            <a:r>
              <a:rPr lang="en-US" sz="2100" dirty="0"/>
              <a:t> India’s second war with Pakistan over Kashmir </a:t>
            </a:r>
            <a:r>
              <a:rPr lang="en-US" dirty="0"/>
              <a:t>.</a:t>
            </a:r>
          </a:p>
          <a:p>
            <a:r>
              <a:rPr lang="en-US" sz="2100" b="1" dirty="0"/>
              <a:t>1966:</a:t>
            </a:r>
            <a:r>
              <a:rPr lang="en-US" sz="2100" dirty="0"/>
              <a:t> Punjab is divided into three states along linguistic lines—Haryana, Himachal Pradesh and Punjab</a:t>
            </a:r>
          </a:p>
          <a:p>
            <a:r>
              <a:rPr lang="en-US" sz="2100" b="1" dirty="0"/>
              <a:t>1967:</a:t>
            </a:r>
            <a:r>
              <a:rPr lang="en-US" sz="2100" dirty="0"/>
              <a:t> Laying the foundation of the Green Revolution, farmers harvest the first crop of high-yielding wheat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1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c\Desktop\1967-kyrH--621x414@Live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53000" y="1828800"/>
            <a:ext cx="3429000" cy="44957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abc\Desktop\1965-kyrH--621x414@LiveM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80</Words>
  <Application>Microsoft Office PowerPoint</Application>
  <PresentationFormat>On-screen Show (4:3)</PresentationFormat>
  <Paragraphs>66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1947: India gains independence from British rule.  </vt:lpstr>
      <vt:lpstr>1947: India fights first war with Pakistan after Pakistani tribesmen supported by the army invade Jammu and Kashmir.</vt:lpstr>
      <vt:lpstr>1948: Mahatma Gandhi is assassinated by Nathuram Godse.</vt:lpstr>
      <vt:lpstr>1948: Indian troops enter the Nizam-ruled princely state of Hyderabad under Operation Polo and annex the state. 1949: The Indian Constituent Assembly adopts Article 370 of the Constitution,ensuring special status and internal autonomy for Jammu and Kashmir. </vt:lpstr>
      <vt:lpstr>1951: Prime Minister Jawaharlal Nehru introduces India’s first five-year plan, which defines the Nehruvian model of centralized economic planning and development. The Soviet-style five-year plan also creates a typically Indian model of mixed economy and big government.</vt:lpstr>
      <vt:lpstr>1954: Jammu and Kashmir’s accession to India is ratified by the state’s constituent assembly 1956: Second five-year plan presented, with a focus on rapid industrialization. 1957: Jammu and Kashmir approves its own constitution, modelled on the lines of India’s. 1959: The Dalai Lama escapes to India. India’s sheltering of the Tibetan spiritual leader is seen as a trigger for the 1962 war with China. </vt:lpstr>
      <vt:lpstr>PowerPoint Presentation</vt:lpstr>
      <vt:lpstr>PowerPoint Presentation</vt:lpstr>
      <vt:lpstr> </vt:lpstr>
      <vt:lpstr>1971: India fights third war with Pakistan from Pakistan and Bangladesh is born as an independent nation. 1972: India and Pakistan sign the Simla Pact, under which the two sides agree to sort out differences and disputes ; East Pakistan breaks away bilaterally</vt:lpstr>
      <vt:lpstr>1974: India conducts peaceful nuclear test at Pokhran, comes under international sanctions.</vt:lpstr>
      <vt:lpstr>1975: The Congress government imposes Emergency.</vt:lpstr>
      <vt:lpstr>   </vt:lpstr>
      <vt:lpstr>   1984: Operation Blue Star is launched to drive out the Sikh extremist religious leader Jarnail Singh Bhindranwale and his armed followers from the premises of the Golden Temple in Amritsar. 1984: Prime minister Indira Gandhi assassinated by two of her Sikh bodyguards.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1947: India gains independence from British rule.</dc:title>
  <dc:creator>Rajni Bala</dc:creator>
  <cp:lastModifiedBy>NAAC</cp:lastModifiedBy>
  <cp:revision>33</cp:revision>
  <dcterms:created xsi:type="dcterms:W3CDTF">2019-02-21T06:27:34Z</dcterms:created>
  <dcterms:modified xsi:type="dcterms:W3CDTF">2020-01-28T06:54:51Z</dcterms:modified>
</cp:coreProperties>
</file>