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141D00-DF0D-4A7A-ADA9-F78246CE63FF}" type="datetimeFigureOut">
              <a:rPr lang="en-US" smtClean="0"/>
              <a:pPr/>
              <a:t>1/29/2020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1EDC1BA-E49A-41E9-9F1C-F7B078A3F7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141D00-DF0D-4A7A-ADA9-F78246CE63FF}"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141D00-DF0D-4A7A-ADA9-F78246CE63FF}"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141D00-DF0D-4A7A-ADA9-F78246CE63FF}"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141D00-DF0D-4A7A-ADA9-F78246CE63FF}"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DC1BA-E49A-41E9-9F1C-F7B078A3F7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141D00-DF0D-4A7A-ADA9-F78246CE63FF}"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141D00-DF0D-4A7A-ADA9-F78246CE63FF}"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141D00-DF0D-4A7A-ADA9-F78246CE63FF}"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41D00-DF0D-4A7A-ADA9-F78246CE63FF}"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141D00-DF0D-4A7A-ADA9-F78246CE63FF}"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DC1BA-E49A-41E9-9F1C-F7B078A3F7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141D00-DF0D-4A7A-ADA9-F78246CE63FF}"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1EDC1BA-E49A-41E9-9F1C-F7B078A3F77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141D00-DF0D-4A7A-ADA9-F78246CE63FF}" type="datetimeFigureOut">
              <a:rPr lang="en-US" smtClean="0"/>
              <a:pPr/>
              <a:t>1/29/2020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EDC1BA-E49A-41E9-9F1C-F7B078A3F77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Times New Roman" pitchFamily="18" charset="0"/>
                <a:cs typeface="Times New Roman" pitchFamily="18" charset="0"/>
              </a:rPr>
              <a:t>Unit III</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048000"/>
            <a:ext cx="6400800" cy="2590800"/>
          </a:xfrm>
        </p:spPr>
        <p:txBody>
          <a:bodyPr>
            <a:normAutofit fontScale="77500" lnSpcReduction="20000"/>
          </a:bodyPr>
          <a:lstStyle/>
          <a:p>
            <a:r>
              <a:rPr lang="en-US" sz="4400" dirty="0" smtClean="0">
                <a:solidFill>
                  <a:schemeClr val="tx1"/>
                </a:solidFill>
                <a:latin typeface="Times New Roman" pitchFamily="18" charset="0"/>
                <a:cs typeface="Times New Roman" pitchFamily="18" charset="0"/>
              </a:rPr>
              <a:t>NATURE OF EMERGING WORLD ORDER</a:t>
            </a:r>
          </a:p>
          <a:p>
            <a:r>
              <a:rPr lang="en-US" sz="4400" dirty="0" smtClean="0">
                <a:latin typeface="Times New Roman" pitchFamily="18" charset="0"/>
                <a:cs typeface="Times New Roman" pitchFamily="18" charset="0"/>
              </a:rPr>
              <a:t>Mr. </a:t>
            </a:r>
            <a:r>
              <a:rPr lang="en-US" sz="4400" dirty="0" err="1" smtClean="0">
                <a:latin typeface="Times New Roman" pitchFamily="18" charset="0"/>
                <a:cs typeface="Times New Roman" pitchFamily="18" charset="0"/>
              </a:rPr>
              <a:t>Sanjeev</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Ghai</a:t>
            </a:r>
            <a:endParaRPr lang="en-US" sz="4400" dirty="0" smtClean="0">
              <a:latin typeface="Times New Roman" pitchFamily="18" charset="0"/>
              <a:cs typeface="Times New Roman" pitchFamily="18" charset="0"/>
            </a:endParaRPr>
          </a:p>
          <a:p>
            <a:r>
              <a:rPr lang="en-US" sz="4400" dirty="0" smtClean="0">
                <a:solidFill>
                  <a:schemeClr val="tx1"/>
                </a:solidFill>
                <a:latin typeface="Times New Roman" pitchFamily="18" charset="0"/>
                <a:cs typeface="Times New Roman" pitchFamily="18" charset="0"/>
              </a:rPr>
              <a:t>Associate Prof.</a:t>
            </a:r>
          </a:p>
          <a:p>
            <a:r>
              <a:rPr lang="en-US" sz="4400" dirty="0" smtClean="0">
                <a:latin typeface="Times New Roman" pitchFamily="18" charset="0"/>
                <a:cs typeface="Times New Roman" pitchFamily="18" charset="0"/>
              </a:rPr>
              <a:t>Department:- Political Science</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The end of the Bi-Polar order</a:t>
            </a:r>
          </a:p>
          <a:p>
            <a:pPr algn="just"/>
            <a:r>
              <a:rPr lang="en-US" dirty="0" smtClean="0">
                <a:latin typeface="Times New Roman" pitchFamily="18" charset="0"/>
                <a:cs typeface="Times New Roman" pitchFamily="18" charset="0"/>
              </a:rPr>
              <a:t> Establishment of </a:t>
            </a:r>
            <a:r>
              <a:rPr lang="en-US" dirty="0" err="1" smtClean="0">
                <a:latin typeface="Times New Roman" pitchFamily="18" charset="0"/>
                <a:cs typeface="Times New Roman" pitchFamily="18" charset="0"/>
              </a:rPr>
              <a:t>Uni</a:t>
            </a:r>
            <a:r>
              <a:rPr lang="en-US" dirty="0" smtClean="0">
                <a:latin typeface="Times New Roman" pitchFamily="18" charset="0"/>
                <a:cs typeface="Times New Roman" pitchFamily="18" charset="0"/>
              </a:rPr>
              <a:t> Polar order, </a:t>
            </a:r>
          </a:p>
          <a:p>
            <a:pPr algn="just"/>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growing importance of the economic factors,</a:t>
            </a:r>
          </a:p>
          <a:p>
            <a:pPr algn="just"/>
            <a:r>
              <a:rPr lang="en-US" dirty="0" smtClean="0">
                <a:latin typeface="Times New Roman" pitchFamily="18" charset="0"/>
                <a:cs typeface="Times New Roman" pitchFamily="18" charset="0"/>
              </a:rPr>
              <a:t> End of the balance of power system, </a:t>
            </a:r>
          </a:p>
          <a:p>
            <a:pPr algn="just"/>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opularity of Globalization, Liberalization and privatization, decline in the credibility of international organization and the demand of democratizing the United Nations and to bring transparency in its working protection of Human rights, the issues of the environmental pollution, </a:t>
            </a:r>
          </a:p>
          <a:p>
            <a:pPr algn="just"/>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global spread of terrorism and the going period of economic recession in the world and the concern of international community to these issues and the steps towards the establishment of multi-polar system etc . are some of the important characteristics of the nature of the emerging new world order.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FEATURES OF EMERGING WORLD ORDER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END OF THE SYSTEM OF BALANCE OF POWER</a:t>
            </a:r>
          </a:p>
          <a:p>
            <a:pPr>
              <a:buFont typeface="Wingdings" pitchFamily="2" charset="2"/>
              <a:buChar char="Ø"/>
            </a:pPr>
            <a:r>
              <a:rPr lang="en-US" sz="2800" dirty="0" smtClean="0">
                <a:latin typeface="Times New Roman" pitchFamily="18" charset="0"/>
                <a:cs typeface="Times New Roman" pitchFamily="18" charset="0"/>
              </a:rPr>
              <a:t>ESTABLISHMENT OF AMEREICAN HEGEMONY</a:t>
            </a:r>
          </a:p>
          <a:p>
            <a:pPr>
              <a:buFont typeface="Wingdings" pitchFamily="2" charset="2"/>
              <a:buChar char="Ø"/>
            </a:pPr>
            <a:r>
              <a:rPr lang="en-US" sz="2800" dirty="0" smtClean="0">
                <a:latin typeface="Times New Roman" pitchFamily="18" charset="0"/>
                <a:cs typeface="Times New Roman" pitchFamily="18" charset="0"/>
              </a:rPr>
              <a:t>ONLY NATO ALLIANCE</a:t>
            </a:r>
          </a:p>
          <a:p>
            <a:pPr>
              <a:buFont typeface="Wingdings" pitchFamily="2" charset="2"/>
              <a:buChar char="Ø"/>
            </a:pPr>
            <a:r>
              <a:rPr lang="en-US" sz="2800" dirty="0" smtClean="0">
                <a:latin typeface="Times New Roman" pitchFamily="18" charset="0"/>
                <a:cs typeface="Times New Roman" pitchFamily="18" charset="0"/>
              </a:rPr>
              <a:t>DECLINING CREDIBILTY OF UNO:- </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UNO is hijacked by USA</a:t>
            </a:r>
          </a:p>
          <a:p>
            <a:r>
              <a:rPr lang="en-US" sz="2800" dirty="0" smtClean="0">
                <a:latin typeface="Times New Roman" pitchFamily="18" charset="0"/>
                <a:cs typeface="Times New Roman" pitchFamily="18" charset="0"/>
              </a:rPr>
              <a:t>       Attack of USA on Iraq and Afghanistan</a:t>
            </a:r>
          </a:p>
          <a:p>
            <a:pPr>
              <a:buFont typeface="Wingdings" pitchFamily="2" charset="2"/>
              <a:buChar char="Ø"/>
            </a:pPr>
            <a:endParaRPr lang="en-US" dirty="0" smtClean="0"/>
          </a:p>
          <a:p>
            <a:pPr>
              <a:buNone/>
            </a:pPr>
            <a:r>
              <a:rPr lang="en-US" dirty="0" smtClean="0"/>
              <a:t>                                                                   continued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Demand for restructuring of UNO</a:t>
            </a:r>
          </a:p>
          <a:p>
            <a:pPr>
              <a:buFont typeface="Wingdings" pitchFamily="2" charset="2"/>
              <a:buChar char="Ø"/>
            </a:pPr>
            <a:r>
              <a:rPr lang="en-US" dirty="0" smtClean="0"/>
              <a:t>American Dominance over International Financial Institutions </a:t>
            </a:r>
          </a:p>
          <a:p>
            <a:pPr>
              <a:buFont typeface="Wingdings" pitchFamily="2" charset="2"/>
              <a:buChar char="Ø"/>
            </a:pPr>
            <a:r>
              <a:rPr lang="en-US" dirty="0" smtClean="0"/>
              <a:t> Establishment of the World Trade  Organization</a:t>
            </a:r>
          </a:p>
          <a:p>
            <a:pPr>
              <a:buFont typeface="Wingdings" pitchFamily="2" charset="2"/>
              <a:buChar char="Ø"/>
            </a:pPr>
            <a:r>
              <a:rPr lang="en-US" dirty="0" smtClean="0"/>
              <a:t>Globalization</a:t>
            </a:r>
          </a:p>
          <a:p>
            <a:pPr>
              <a:buFont typeface="Wingdings" pitchFamily="2" charset="2"/>
              <a:buChar char="Ø"/>
            </a:pPr>
            <a:r>
              <a:rPr lang="en-US" dirty="0" smtClean="0"/>
              <a:t> Liberalization </a:t>
            </a:r>
          </a:p>
          <a:p>
            <a:pPr>
              <a:buFont typeface="Wingdings" pitchFamily="2" charset="2"/>
              <a:buChar char="Ø"/>
            </a:pPr>
            <a:r>
              <a:rPr lang="en-US" dirty="0" smtClean="0"/>
              <a:t> Privatization </a:t>
            </a:r>
          </a:p>
          <a:p>
            <a:pPr>
              <a:buFont typeface="Wingdings" pitchFamily="2" charset="2"/>
              <a:buChar char="Ø"/>
            </a:pPr>
            <a:r>
              <a:rPr lang="en-US" dirty="0" smtClean="0"/>
              <a:t> Dominant role of Multi-National Corporations</a:t>
            </a:r>
          </a:p>
          <a:p>
            <a:pPr algn="r">
              <a:buNone/>
            </a:pPr>
            <a:r>
              <a:rPr lang="en-US" dirty="0" smtClean="0"/>
              <a:t>Continued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sz="4600" dirty="0"/>
              <a:t>Growing importance of the issue of Human Rights. </a:t>
            </a:r>
          </a:p>
          <a:p>
            <a:pPr>
              <a:buFont typeface="Wingdings" pitchFamily="2" charset="2"/>
              <a:buChar char="Ø"/>
            </a:pPr>
            <a:r>
              <a:rPr lang="en-US" sz="4600" dirty="0"/>
              <a:t> Change in the extreme nature of Communism</a:t>
            </a:r>
          </a:p>
          <a:p>
            <a:pPr>
              <a:buFont typeface="Wingdings" pitchFamily="2" charset="2"/>
              <a:buChar char="Ø"/>
            </a:pPr>
            <a:r>
              <a:rPr lang="en-US" sz="4600" dirty="0"/>
              <a:t>Issue of the Protection of Environment</a:t>
            </a:r>
          </a:p>
          <a:p>
            <a:pPr>
              <a:buFont typeface="Wingdings" pitchFamily="2" charset="2"/>
              <a:buChar char="Ø"/>
            </a:pPr>
            <a:r>
              <a:rPr lang="en-US" sz="4600" dirty="0"/>
              <a:t> </a:t>
            </a:r>
            <a:r>
              <a:rPr lang="en-US" sz="4600" dirty="0" smtClean="0"/>
              <a:t>Globalization </a:t>
            </a:r>
            <a:r>
              <a:rPr lang="en-US" sz="4600" dirty="0"/>
              <a:t>of Terrorism</a:t>
            </a:r>
          </a:p>
          <a:p>
            <a:pPr>
              <a:buFont typeface="Wingdings" pitchFamily="2" charset="2"/>
              <a:buChar char="Ø"/>
            </a:pPr>
            <a:r>
              <a:rPr lang="en-US" sz="4600" dirty="0"/>
              <a:t> Efforts towards the unification of Europe</a:t>
            </a:r>
          </a:p>
          <a:p>
            <a:pPr>
              <a:buFont typeface="Wingdings" pitchFamily="2" charset="2"/>
              <a:buChar char="Ø"/>
            </a:pPr>
            <a:r>
              <a:rPr lang="en-US" sz="4600" dirty="0"/>
              <a:t> India, an emerging Power</a:t>
            </a:r>
          </a:p>
          <a:p>
            <a:pPr>
              <a:buFont typeface="Wingdings" pitchFamily="2" charset="2"/>
              <a:buChar char="Ø"/>
            </a:pPr>
            <a:r>
              <a:rPr lang="en-US" sz="4600" dirty="0" smtClean="0"/>
              <a:t> Establishment of </a:t>
            </a:r>
            <a:r>
              <a:rPr lang="en-US" sz="4600" dirty="0"/>
              <a:t>G-20 as an important Economic Group</a:t>
            </a:r>
          </a:p>
          <a:p>
            <a:pPr>
              <a:buNone/>
            </a:pPr>
            <a:r>
              <a:rPr lang="en-US" dirty="0" smtClean="0"/>
              <a:t>                                                                                                       Continued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Global spread of Information Technology</a:t>
            </a:r>
          </a:p>
          <a:p>
            <a:pPr>
              <a:buFont typeface="Wingdings" pitchFamily="2" charset="2"/>
              <a:buChar char="Ø"/>
            </a:pPr>
            <a:r>
              <a:rPr lang="en-US" dirty="0" smtClean="0"/>
              <a:t> Interdependence of Developed and developing Countries</a:t>
            </a:r>
          </a:p>
          <a:p>
            <a:pPr>
              <a:buFont typeface="Wingdings" pitchFamily="2" charset="2"/>
              <a:buChar char="Ø"/>
            </a:pPr>
            <a:r>
              <a:rPr lang="en-US" dirty="0" smtClean="0"/>
              <a:t> Growing popularity of Economic Organizations </a:t>
            </a:r>
          </a:p>
          <a:p>
            <a:pPr>
              <a:buFont typeface="Wingdings" pitchFamily="2" charset="2"/>
              <a:buChar char="Ø"/>
            </a:pPr>
            <a:r>
              <a:rPr lang="en-US" dirty="0" smtClean="0"/>
              <a:t>Non-Alignment Movement-In search of new role</a:t>
            </a:r>
          </a:p>
          <a:p>
            <a:pPr>
              <a:buFont typeface="Wingdings" pitchFamily="2" charset="2"/>
              <a:buChar char="Ø"/>
            </a:pPr>
            <a:r>
              <a:rPr lang="en-US" dirty="0" smtClean="0"/>
              <a:t>Steps towards the establishment of multi-polar world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ompletely changed the nature of world order. </a:t>
            </a:r>
          </a:p>
          <a:p>
            <a:pPr>
              <a:buFont typeface="Wingdings" pitchFamily="2" charset="2"/>
              <a:buChar char="Ø"/>
            </a:pPr>
            <a:r>
              <a:rPr lang="en-US" dirty="0" smtClean="0">
                <a:latin typeface="Times New Roman" pitchFamily="18" charset="0"/>
                <a:cs typeface="Times New Roman" pitchFamily="18" charset="0"/>
              </a:rPr>
              <a:t>The era of Globalization, Liberalization and Privatization had began, economic and development over military development was given preference the former military powers were replaced by Economic powers of today etc.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337</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Unit III </vt:lpstr>
      <vt:lpstr>INTRODUCTION</vt:lpstr>
      <vt:lpstr>FEATURES OF EMERGING WORLD ORDER</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Rajni Bala</dc:creator>
  <cp:lastModifiedBy>NAAC</cp:lastModifiedBy>
  <cp:revision>16</cp:revision>
  <dcterms:created xsi:type="dcterms:W3CDTF">2019-02-16T06:04:47Z</dcterms:created>
  <dcterms:modified xsi:type="dcterms:W3CDTF">2020-01-29T05:05:04Z</dcterms:modified>
</cp:coreProperties>
</file>