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87" r:id="rId2"/>
    <p:sldId id="278" r:id="rId3"/>
    <p:sldId id="279" r:id="rId4"/>
    <p:sldId id="276" r:id="rId5"/>
    <p:sldId id="289" r:id="rId6"/>
    <p:sldId id="283" r:id="rId7"/>
    <p:sldId id="267" r:id="rId8"/>
    <p:sldId id="264" r:id="rId9"/>
    <p:sldId id="265" r:id="rId10"/>
    <p:sldId id="28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02186-4C7C-46C3-9E0F-9FAC09F8F232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6FEF5-2101-4FCB-A0AB-B43EC918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0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FEF5-2101-4FCB-A0AB-B43EC918E0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4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B2CE4-6FE8-467B-882A-42DE2B7A09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586A2A-6CC8-42CE-8507-68CDA4AF8A6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Electronic spectra of transition metal complexes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690336"/>
            <a:ext cx="563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IIIrd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year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Sharma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Chemistry Department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D.A.V. College, Hoshiarpur</a:t>
            </a:r>
          </a:p>
        </p:txBody>
      </p:sp>
    </p:spTree>
    <p:extLst>
      <p:ext uri="{BB962C8B-B14F-4D97-AF65-F5344CB8AC3E}">
        <p14:creationId xmlns:p14="http://schemas.microsoft.com/office/powerpoint/2010/main" val="150614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In this diagram, the two T</a:t>
            </a:r>
            <a:r>
              <a:rPr lang="en-US" sz="3600" baseline="-25000" dirty="0" smtClean="0"/>
              <a:t>1g</a:t>
            </a:r>
            <a:r>
              <a:rPr lang="en-US" sz="3600" dirty="0" smtClean="0"/>
              <a:t> states, one from P state and other from F state are slightly curved lines. This is because  the two T</a:t>
            </a:r>
            <a:r>
              <a:rPr lang="en-US" sz="3600" baseline="-25000" dirty="0" smtClean="0"/>
              <a:t>1g</a:t>
            </a:r>
            <a:r>
              <a:rPr lang="en-US" sz="3600" dirty="0" smtClean="0"/>
              <a:t> terms have </a:t>
            </a:r>
            <a:r>
              <a:rPr lang="en-US" sz="3600" dirty="0"/>
              <a:t>same </a:t>
            </a:r>
            <a:r>
              <a:rPr lang="en-US" sz="3600" dirty="0" smtClean="0"/>
              <a:t>symmetry and hence repel </a:t>
            </a:r>
            <a:r>
              <a:rPr lang="en-US" sz="3600" dirty="0"/>
              <a:t>each other.</a:t>
            </a:r>
          </a:p>
        </p:txBody>
      </p:sp>
    </p:spTree>
    <p:extLst>
      <p:ext uri="{BB962C8B-B14F-4D97-AF65-F5344CB8AC3E}">
        <p14:creationId xmlns:p14="http://schemas.microsoft.com/office/powerpoint/2010/main" val="13428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itations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Diagrams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diagrams are qualitative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nature.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diagrams consider only high spin (weak field) cases.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diagrams takes into account spin allowed transitions only.</a:t>
            </a:r>
          </a:p>
        </p:txBody>
      </p:sp>
    </p:spTree>
    <p:extLst>
      <p:ext uri="{BB962C8B-B14F-4D97-AF65-F5344CB8AC3E}">
        <p14:creationId xmlns:p14="http://schemas.microsoft.com/office/powerpoint/2010/main" val="19269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Term symbol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Symbols which are used to represent the electronic configuration and the resultant angular momentum of an atom.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           2S+1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marL="0" indent="0">
              <a:buNone/>
            </a:pP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S= total spin angular quantum number</a:t>
            </a:r>
          </a:p>
          <a:p>
            <a:pPr marL="0" indent="0">
              <a:buNone/>
            </a:pPr>
            <a:endParaRPr lang="en-US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L= Total orbital angular quantum number</a:t>
            </a:r>
          </a:p>
          <a:p>
            <a:pPr marL="0" indent="0">
              <a:buNone/>
            </a:pPr>
            <a:endParaRPr lang="en-US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J= Total angular momentum quantum number</a:t>
            </a:r>
          </a:p>
          <a:p>
            <a:pPr marL="0" indent="0">
              <a:buNone/>
            </a:pPr>
            <a:endParaRPr lang="en-US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2S+1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spin multiplicity of the state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Rules to find ground state term –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rules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tate having the highest S value is most stable.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state with the highest value of L is the most stable state.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state with the smallest J value is most stable if the sub shell is less than half filled and the state with highest J value is most stable if the subshell is more than half filled.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Ground state terms for d configurations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31620" y="1935321"/>
          <a:ext cx="608076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Configuration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Ground state term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Example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r>
                        <a:rPr lang="en-US" sz="20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Ti</a:t>
                      </a:r>
                      <a:r>
                        <a:rPr lang="en-US" sz="2000" baseline="30000">
                          <a:effectLst/>
                        </a:rPr>
                        <a:t>3+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r>
                        <a:rPr lang="en-US" sz="20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</a:t>
                      </a:r>
                      <a:r>
                        <a:rPr lang="en-US" sz="2000" baseline="30000">
                          <a:effectLst/>
                        </a:rPr>
                        <a:t>3+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</a:t>
                      </a:r>
                      <a:r>
                        <a:rPr lang="en-US" sz="2000" baseline="30000" dirty="0">
                          <a:effectLst/>
                        </a:rPr>
                        <a:t>3+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5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6</a:t>
                      </a:r>
                      <a:r>
                        <a:rPr lang="en-US" sz="20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Mn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5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4</a:t>
                      </a:r>
                      <a:r>
                        <a:rPr lang="en-US" sz="20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3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</a:t>
                      </a:r>
                      <a:r>
                        <a:rPr lang="en-US" sz="2000" baseline="30000" dirty="0">
                          <a:effectLst/>
                        </a:rPr>
                        <a:t>2+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US" sz="2000" baseline="30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1</a:t>
                      </a:r>
                      <a:r>
                        <a:rPr lang="en-US" sz="20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</a:t>
                      </a:r>
                      <a:r>
                        <a:rPr lang="en-US" sz="20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1938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Correlation of spectroscopic terms into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Mulliken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symbol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78608"/>
              </p:ext>
            </p:extLst>
          </p:nvPr>
        </p:nvGraphicFramePr>
        <p:xfrm>
          <a:off x="1600200" y="1371600"/>
          <a:ext cx="7010400" cy="4116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563"/>
                <a:gridCol w="3608837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Spectroscopic Term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Mulliken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symbol in Octahedral field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3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1g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3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1g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3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2g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3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2g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+E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1g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3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2g</a:t>
                      </a:r>
                      <a:endParaRPr lang="en-US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7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Diagrams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diagrams are the correlation diagrams which shows the variation of energy levels of spectroscopic states of different symmetry as a function of field strength.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diagrams are named after their creator Leslie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 basic rules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859340"/>
            <a:ext cx="77724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AutoNum type="alphaLcPeriod"/>
            </a:pPr>
            <a:endParaRPr lang="en-US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d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n+5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same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diagrams.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octahedral diagram is reverse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30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tetrahedral diagram.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reverse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10-n.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AutoNum type="alphaL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Tx/>
              <a:buAutoNum type="alphaLcPeriod"/>
            </a:pPr>
            <a:endParaRPr lang="en-US" dirty="0" smtClean="0"/>
          </a:p>
          <a:p>
            <a:pPr lvl="2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3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1752600" y="2133600"/>
            <a:ext cx="5867400" cy="2425700"/>
            <a:chOff x="1104" y="1344"/>
            <a:chExt cx="3696" cy="1528"/>
          </a:xfrm>
        </p:grpSpPr>
        <p:sp>
          <p:nvSpPr>
            <p:cNvPr id="224259" name="Line 3"/>
            <p:cNvSpPr>
              <a:spLocks noChangeShapeType="1"/>
            </p:cNvSpPr>
            <p:nvPr/>
          </p:nvSpPr>
          <p:spPr bwMode="auto">
            <a:xfrm flipV="1">
              <a:off x="1104" y="1344"/>
              <a:ext cx="3696" cy="152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0" name="Line 4"/>
            <p:cNvSpPr>
              <a:spLocks noChangeShapeType="1"/>
            </p:cNvSpPr>
            <p:nvPr/>
          </p:nvSpPr>
          <p:spPr bwMode="auto">
            <a:xfrm>
              <a:off x="1104" y="1632"/>
              <a:ext cx="3696" cy="9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1" name="Line 5"/>
          <p:cNvSpPr>
            <a:spLocks noChangeShapeType="1"/>
          </p:cNvSpPr>
          <p:nvPr/>
        </p:nvSpPr>
        <p:spPr bwMode="auto">
          <a:xfrm>
            <a:off x="4648200" y="2133600"/>
            <a:ext cx="0" cy="29718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3526" y="2895600"/>
            <a:ext cx="84734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en-GB" dirty="0">
                <a:latin typeface="Times New Roman" pitchFamily="18" charset="0"/>
                <a:cs typeface="Times New Roman" pitchFamily="18" charset="0"/>
              </a:rPr>
              <a:t>Energy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568975" y="6000750"/>
            <a:ext cx="2044149" cy="48013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 eaLnBrk="0" hangingPunct="0">
              <a:lnSpc>
                <a:spcPct val="14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ligand field strength</a:t>
            </a:r>
            <a:endParaRPr lang="en-GB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124200" y="533400"/>
            <a:ext cx="2693988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6		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922580" y="1143000"/>
            <a:ext cx="3021020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diagram for 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GB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1600200" y="3352800"/>
            <a:ext cx="60960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 flipV="1">
            <a:off x="838200" y="2133600"/>
            <a:ext cx="0" cy="2667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1371600" y="5105400"/>
            <a:ext cx="6705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4489450" y="5181600"/>
            <a:ext cx="3175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latin typeface="Helvetica" charset="0"/>
                <a:cs typeface="Arial" charset="0"/>
              </a:rPr>
              <a:t>0</a:t>
            </a:r>
          </a:p>
        </p:txBody>
      </p:sp>
      <p:sp>
        <p:nvSpPr>
          <p:cNvPr id="224270" name="Rectangle 14"/>
          <p:cNvSpPr>
            <a:spLocks noChangeArrowheads="1"/>
          </p:cNvSpPr>
          <p:nvPr/>
        </p:nvSpPr>
        <p:spPr bwMode="auto">
          <a:xfrm>
            <a:off x="7848600" y="5105400"/>
            <a:ext cx="3302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latin typeface="Symbol" pitchFamily="18" charset="2"/>
                <a:cs typeface="Arial" charset="0"/>
              </a:rPr>
              <a:t>D</a:t>
            </a:r>
          </a:p>
        </p:txBody>
      </p:sp>
      <p:sp>
        <p:nvSpPr>
          <p:cNvPr id="224271" name="Rectangle 15"/>
          <p:cNvSpPr>
            <a:spLocks noChangeArrowheads="1"/>
          </p:cNvSpPr>
          <p:nvPr/>
        </p:nvSpPr>
        <p:spPr bwMode="auto">
          <a:xfrm>
            <a:off x="1219200" y="5181600"/>
            <a:ext cx="3302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latin typeface="Symbol" pitchFamily="18" charset="2"/>
                <a:cs typeface="Arial" charset="0"/>
              </a:rPr>
              <a:t>D</a:t>
            </a:r>
          </a:p>
        </p:txBody>
      </p:sp>
      <p:grpSp>
        <p:nvGrpSpPr>
          <p:cNvPr id="224272" name="Group 16"/>
          <p:cNvGrpSpPr>
            <a:grpSpLocks/>
          </p:cNvGrpSpPr>
          <p:nvPr/>
        </p:nvGrpSpPr>
        <p:grpSpPr bwMode="auto">
          <a:xfrm>
            <a:off x="4343400" y="2946400"/>
            <a:ext cx="381000" cy="482600"/>
            <a:chOff x="2736" y="1856"/>
            <a:chExt cx="240" cy="304"/>
          </a:xfrm>
        </p:grpSpPr>
        <p:sp>
          <p:nvSpPr>
            <p:cNvPr id="224273" name="Rectangle 17"/>
            <p:cNvSpPr>
              <a:spLocks noChangeArrowheads="1"/>
            </p:cNvSpPr>
            <p:nvPr/>
          </p:nvSpPr>
          <p:spPr bwMode="auto">
            <a:xfrm>
              <a:off x="2736" y="185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12F59"/>
                      </a:gs>
                      <a:gs pos="100000">
                        <a:srgbClr val="312F59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b="1">
                  <a:solidFill>
                    <a:srgbClr val="CB0907"/>
                  </a:solidFill>
                  <a:latin typeface="Helvetica" charset="0"/>
                  <a:cs typeface="Arial" charset="0"/>
                </a:rPr>
                <a:t>D</a:t>
              </a:r>
            </a:p>
          </p:txBody>
        </p:sp>
        <p:sp>
          <p:nvSpPr>
            <p:cNvPr id="224274" name="AutoShape 18"/>
            <p:cNvSpPr>
              <a:spLocks noChangeArrowheads="1"/>
            </p:cNvSpPr>
            <p:nvPr/>
          </p:nvSpPr>
          <p:spPr bwMode="auto">
            <a:xfrm>
              <a:off x="2898" y="2076"/>
              <a:ext cx="78" cy="84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275" name="Group 19"/>
          <p:cNvGrpSpPr>
            <a:grpSpLocks/>
          </p:cNvGrpSpPr>
          <p:nvPr/>
        </p:nvGrpSpPr>
        <p:grpSpPr bwMode="auto">
          <a:xfrm>
            <a:off x="1285875" y="1843088"/>
            <a:ext cx="6424613" cy="3951287"/>
            <a:chOff x="810" y="1161"/>
            <a:chExt cx="4047" cy="2489"/>
          </a:xfrm>
        </p:grpSpPr>
        <p:sp>
          <p:nvSpPr>
            <p:cNvPr id="224276" name="Rectangle 20"/>
            <p:cNvSpPr>
              <a:spLocks noChangeArrowheads="1"/>
            </p:cNvSpPr>
            <p:nvPr/>
          </p:nvSpPr>
          <p:spPr bwMode="auto">
            <a:xfrm>
              <a:off x="3408" y="3417"/>
              <a:ext cx="1090" cy="23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GB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 tetrahedral</a:t>
              </a:r>
            </a:p>
          </p:txBody>
        </p:sp>
        <p:sp>
          <p:nvSpPr>
            <p:cNvPr id="224277" name="Rectangle 21"/>
            <p:cNvSpPr>
              <a:spLocks noChangeArrowheads="1"/>
            </p:cNvSpPr>
            <p:nvPr/>
          </p:nvSpPr>
          <p:spPr bwMode="auto">
            <a:xfrm>
              <a:off x="4700" y="2496"/>
              <a:ext cx="15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40000"/>
                </a:lnSpc>
              </a:pPr>
              <a:r>
                <a:rPr lang="en-GB" dirty="0">
                  <a:latin typeface="Helvetica" charset="0"/>
                  <a:cs typeface="Arial" charset="0"/>
                </a:rPr>
                <a:t> </a:t>
              </a:r>
              <a:endParaRPr lang="en-GB" baseline="-20000" dirty="0">
                <a:latin typeface="Helvetica" charset="0"/>
                <a:cs typeface="Arial" charset="0"/>
              </a:endParaRPr>
            </a:p>
          </p:txBody>
        </p:sp>
        <p:sp>
          <p:nvSpPr>
            <p:cNvPr id="224278" name="Rectangle 22"/>
            <p:cNvSpPr>
              <a:spLocks noChangeArrowheads="1"/>
            </p:cNvSpPr>
            <p:nvPr/>
          </p:nvSpPr>
          <p:spPr bwMode="auto">
            <a:xfrm>
              <a:off x="4656" y="1161"/>
              <a:ext cx="15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latin typeface="Helvetica" charset="0"/>
                  <a:cs typeface="Arial" charset="0"/>
                </a:rPr>
                <a:t> </a:t>
              </a:r>
            </a:p>
          </p:txBody>
        </p:sp>
        <p:sp>
          <p:nvSpPr>
            <p:cNvPr id="224279" name="Rectangle 23"/>
            <p:cNvSpPr>
              <a:spLocks noChangeArrowheads="1"/>
            </p:cNvSpPr>
            <p:nvPr/>
          </p:nvSpPr>
          <p:spPr bwMode="auto">
            <a:xfrm>
              <a:off x="810" y="1380"/>
              <a:ext cx="393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eaLnBrk="0" hangingPunct="0">
                <a:lnSpc>
                  <a:spcPct val="140000"/>
                </a:lnSpc>
              </a:pPr>
              <a:r>
                <a:rPr lang="en-GB" dirty="0">
                  <a:latin typeface="Helvetica" charset="0"/>
                  <a:cs typeface="Arial" charset="0"/>
                </a:rPr>
                <a:t>T</a:t>
              </a:r>
              <a:r>
                <a:rPr lang="en-GB" baseline="-20000" dirty="0">
                  <a:latin typeface="Helvetica" charset="0"/>
                  <a:cs typeface="Arial" charset="0"/>
                </a:rPr>
                <a:t>2g</a:t>
              </a:r>
              <a:r>
                <a:rPr lang="en-GB" dirty="0">
                  <a:latin typeface="Helvetica" charset="0"/>
                  <a:cs typeface="Arial" charset="0"/>
                </a:rPr>
                <a:t> </a:t>
              </a:r>
              <a:r>
                <a:rPr lang="en-GB" dirty="0" smtClean="0">
                  <a:latin typeface="Helvetica" charset="0"/>
                  <a:cs typeface="Arial" charset="0"/>
                </a:rPr>
                <a:t> </a:t>
              </a:r>
              <a:endParaRPr lang="en-GB" dirty="0">
                <a:latin typeface="Helvetica" charset="0"/>
                <a:cs typeface="Arial" charset="0"/>
              </a:endParaRPr>
            </a:p>
          </p:txBody>
        </p:sp>
        <p:sp>
          <p:nvSpPr>
            <p:cNvPr id="224280" name="Rectangle 24"/>
            <p:cNvSpPr>
              <a:spLocks noChangeArrowheads="1"/>
            </p:cNvSpPr>
            <p:nvPr/>
          </p:nvSpPr>
          <p:spPr bwMode="auto">
            <a:xfrm>
              <a:off x="872" y="2772"/>
              <a:ext cx="307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eaLnBrk="0" hangingPunct="0">
                <a:lnSpc>
                  <a:spcPct val="140000"/>
                </a:lnSpc>
              </a:pPr>
              <a:r>
                <a:rPr lang="en-GB" dirty="0" err="1">
                  <a:latin typeface="Helvetica" charset="0"/>
                  <a:cs typeface="Arial" charset="0"/>
                </a:rPr>
                <a:t>E</a:t>
              </a:r>
              <a:r>
                <a:rPr lang="en-GB" baseline="-20000" dirty="0" err="1">
                  <a:latin typeface="Helvetica" charset="0"/>
                  <a:cs typeface="Arial" charset="0"/>
                </a:rPr>
                <a:t>g</a:t>
              </a:r>
              <a:r>
                <a:rPr lang="en-GB" dirty="0">
                  <a:latin typeface="Helvetica" charset="0"/>
                  <a:cs typeface="Arial" charset="0"/>
                </a:rPr>
                <a:t> </a:t>
              </a:r>
            </a:p>
          </p:txBody>
        </p:sp>
        <p:sp>
          <p:nvSpPr>
            <p:cNvPr id="224281" name="Rectangle 25"/>
            <p:cNvSpPr>
              <a:spLocks noChangeArrowheads="1"/>
            </p:cNvSpPr>
            <p:nvPr/>
          </p:nvSpPr>
          <p:spPr bwMode="auto">
            <a:xfrm>
              <a:off x="1296" y="3408"/>
              <a:ext cx="1074" cy="23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GB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 octahedral</a:t>
              </a:r>
            </a:p>
          </p:txBody>
        </p:sp>
      </p:grpSp>
      <p:grpSp>
        <p:nvGrpSpPr>
          <p:cNvPr id="224282" name="Group 26"/>
          <p:cNvGrpSpPr>
            <a:grpSpLocks/>
          </p:cNvGrpSpPr>
          <p:nvPr/>
        </p:nvGrpSpPr>
        <p:grpSpPr bwMode="auto">
          <a:xfrm>
            <a:off x="1797050" y="1733550"/>
            <a:ext cx="6508750" cy="3756025"/>
            <a:chOff x="1132" y="1092"/>
            <a:chExt cx="4100" cy="2366"/>
          </a:xfrm>
        </p:grpSpPr>
        <p:sp>
          <p:nvSpPr>
            <p:cNvPr id="224283" name="Rectangle 27"/>
            <p:cNvSpPr>
              <a:spLocks noChangeArrowheads="1"/>
            </p:cNvSpPr>
            <p:nvPr/>
          </p:nvSpPr>
          <p:spPr bwMode="auto">
            <a:xfrm>
              <a:off x="1135" y="1380"/>
              <a:ext cx="11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40000"/>
                </a:lnSpc>
              </a:pPr>
              <a:endParaRPr lang="en-GB" baseline="-20000" dirty="0">
                <a:latin typeface="Helvetica" charset="0"/>
                <a:cs typeface="Arial" charset="0"/>
              </a:endParaRPr>
            </a:p>
          </p:txBody>
        </p:sp>
        <p:sp>
          <p:nvSpPr>
            <p:cNvPr id="224284" name="Rectangle 28"/>
            <p:cNvSpPr>
              <a:spLocks noChangeArrowheads="1"/>
            </p:cNvSpPr>
            <p:nvPr/>
          </p:nvSpPr>
          <p:spPr bwMode="auto">
            <a:xfrm>
              <a:off x="1132" y="2832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en-GB" dirty="0">
                <a:latin typeface="Helvetica" charset="0"/>
                <a:cs typeface="Arial" charset="0"/>
              </a:endParaRPr>
            </a:p>
          </p:txBody>
        </p:sp>
        <p:sp>
          <p:nvSpPr>
            <p:cNvPr id="224285" name="Rectangle 29"/>
            <p:cNvSpPr>
              <a:spLocks noChangeArrowheads="1"/>
            </p:cNvSpPr>
            <p:nvPr/>
          </p:nvSpPr>
          <p:spPr bwMode="auto">
            <a:xfrm>
              <a:off x="1306" y="3225"/>
              <a:ext cx="10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 tetrahedral</a:t>
              </a:r>
            </a:p>
          </p:txBody>
        </p:sp>
        <p:sp>
          <p:nvSpPr>
            <p:cNvPr id="224286" name="Rectangle 30"/>
            <p:cNvSpPr>
              <a:spLocks noChangeArrowheads="1"/>
            </p:cNvSpPr>
            <p:nvPr/>
          </p:nvSpPr>
          <p:spPr bwMode="auto">
            <a:xfrm>
              <a:off x="4774" y="1092"/>
              <a:ext cx="27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40000"/>
                </a:lnSpc>
              </a:pPr>
              <a:r>
                <a:rPr lang="en-GB" dirty="0" err="1">
                  <a:latin typeface="Helvetica" charset="0"/>
                  <a:cs typeface="Arial" charset="0"/>
                </a:rPr>
                <a:t>E</a:t>
              </a:r>
              <a:r>
                <a:rPr lang="en-GB" baseline="-20000" dirty="0" err="1">
                  <a:latin typeface="Helvetica" charset="0"/>
                  <a:cs typeface="Arial" charset="0"/>
                </a:rPr>
                <a:t>g</a:t>
              </a:r>
              <a:endParaRPr lang="en-GB" dirty="0">
                <a:latin typeface="Helvetica" charset="0"/>
                <a:cs typeface="Arial" charset="0"/>
              </a:endParaRPr>
            </a:p>
          </p:txBody>
        </p:sp>
        <p:sp>
          <p:nvSpPr>
            <p:cNvPr id="224287" name="Rectangle 31"/>
            <p:cNvSpPr>
              <a:spLocks noChangeArrowheads="1"/>
            </p:cNvSpPr>
            <p:nvPr/>
          </p:nvSpPr>
          <p:spPr bwMode="auto">
            <a:xfrm>
              <a:off x="4779" y="2496"/>
              <a:ext cx="453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40000"/>
                </a:lnSpc>
              </a:pPr>
              <a:r>
                <a:rPr lang="en-GB" dirty="0" smtClean="0">
                  <a:latin typeface="Helvetica" charset="0"/>
                  <a:cs typeface="Arial" charset="0"/>
                </a:rPr>
                <a:t>T</a:t>
              </a:r>
              <a:r>
                <a:rPr lang="en-GB" baseline="-20000" dirty="0">
                  <a:latin typeface="Helvetica" charset="0"/>
                  <a:cs typeface="Arial" charset="0"/>
                </a:rPr>
                <a:t>2</a:t>
              </a:r>
              <a:r>
                <a:rPr lang="en-GB" baseline="-20000" dirty="0" smtClean="0">
                  <a:latin typeface="Helvetica" charset="0"/>
                  <a:cs typeface="Arial" charset="0"/>
                </a:rPr>
                <a:t>g</a:t>
              </a:r>
              <a:endParaRPr lang="en-GB" baseline="-20000" dirty="0">
                <a:latin typeface="Helvetica" charset="0"/>
                <a:cs typeface="Arial" charset="0"/>
              </a:endParaRPr>
            </a:p>
          </p:txBody>
        </p:sp>
        <p:sp>
          <p:nvSpPr>
            <p:cNvPr id="224288" name="Rectangle 32"/>
            <p:cNvSpPr>
              <a:spLocks noChangeArrowheads="1"/>
            </p:cNvSpPr>
            <p:nvPr/>
          </p:nvSpPr>
          <p:spPr bwMode="auto">
            <a:xfrm>
              <a:off x="3408" y="3216"/>
              <a:ext cx="10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12F59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baseline="30000" dirty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 octahedral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5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3930650" y="259080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>
                <a:solidFill>
                  <a:srgbClr val="10014C"/>
                </a:solidFill>
                <a:cs typeface="Arial" charset="0"/>
              </a:rPr>
              <a:t>F</a:t>
            </a:r>
            <a:endParaRPr lang="en-GB" baseline="-2500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900488" y="1797050"/>
            <a:ext cx="4349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GB" dirty="0" smtClean="0">
                <a:solidFill>
                  <a:srgbClr val="10014C"/>
                </a:solidFill>
                <a:cs typeface="Arial" charset="0"/>
              </a:rPr>
              <a:t>P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386013" y="6553200"/>
            <a:ext cx="368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Ligand field strength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err="1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0" y="685800"/>
            <a:ext cx="10668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152400" y="0"/>
            <a:ext cx="4343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Orgel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diagram for 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ions</a:t>
            </a:r>
            <a:endParaRPr lang="en-GB" dirty="0">
              <a:solidFill>
                <a:srgbClr val="10014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1828800" y="5773738"/>
            <a:ext cx="52133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tetrahedral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octahedral</a:t>
            </a:r>
            <a:endParaRPr lang="en-US" dirty="0">
              <a:solidFill>
                <a:srgbClr val="10014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octahedral 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dirty="0">
                <a:solidFill>
                  <a:srgbClr val="10014C"/>
                </a:solidFill>
                <a:latin typeface="Times New Roman" pitchFamily="18" charset="0"/>
                <a:cs typeface="Times New Roman" pitchFamily="18" charset="0"/>
              </a:rPr>
              <a:t> tetrahedral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4184650" y="5811838"/>
            <a:ext cx="3111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12F59"/>
                    </a:gs>
                    <a:gs pos="100000">
                      <a:srgbClr val="312F59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>
                <a:solidFill>
                  <a:srgbClr val="10014C"/>
                </a:solidFill>
                <a:cs typeface="Arial" charset="0"/>
              </a:rPr>
              <a:t>0</a:t>
            </a:r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 flipV="1">
            <a:off x="1573213" y="2344738"/>
            <a:ext cx="6172200" cy="174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 flipV="1">
            <a:off x="304800" y="990600"/>
            <a:ext cx="1588" cy="5029200"/>
          </a:xfrm>
          <a:prstGeom prst="line">
            <a:avLst/>
          </a:prstGeom>
          <a:noFill/>
          <a:ln w="28575">
            <a:solidFill>
              <a:srgbClr val="10014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 flipV="1">
            <a:off x="1573213" y="3271838"/>
            <a:ext cx="6216650" cy="4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7364413" y="838200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10014C"/>
                </a:solidFill>
                <a:cs typeface="Arial" charset="0"/>
              </a:rPr>
              <a:t>A</a:t>
            </a:r>
            <a:r>
              <a:rPr lang="en-US" baseline="-25000" dirty="0">
                <a:solidFill>
                  <a:srgbClr val="10014C"/>
                </a:solidFill>
                <a:cs typeface="Arial" charset="0"/>
              </a:rPr>
              <a:t>2g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582613" y="243840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GB" dirty="0" smtClean="0">
                <a:solidFill>
                  <a:srgbClr val="10014C"/>
                </a:solidFill>
                <a:cs typeface="Arial" charset="0"/>
              </a:rPr>
              <a:t>  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 T</a:t>
            </a:r>
            <a:r>
              <a:rPr lang="en-US" baseline="-25000" dirty="0" smtClean="0">
                <a:solidFill>
                  <a:srgbClr val="10014C"/>
                </a:solidFill>
                <a:cs typeface="Arial" charset="0"/>
              </a:rPr>
              <a:t>1g  (F)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582613" y="3321050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GB" dirty="0" smtClean="0">
                <a:solidFill>
                  <a:srgbClr val="10014C"/>
                </a:solidFill>
                <a:cs typeface="Arial" charset="0"/>
              </a:rPr>
              <a:t>    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10014C"/>
                </a:solidFill>
                <a:cs typeface="Arial" charset="0"/>
              </a:rPr>
              <a:t>T</a:t>
            </a:r>
            <a:r>
              <a:rPr lang="en-US" baseline="-25000" dirty="0">
                <a:solidFill>
                  <a:srgbClr val="10014C"/>
                </a:solidFill>
                <a:cs typeface="Arial" charset="0"/>
              </a:rPr>
              <a:t>2g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582613" y="4800600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GB" dirty="0" smtClean="0">
                <a:solidFill>
                  <a:srgbClr val="10014C"/>
                </a:solidFill>
                <a:cs typeface="Arial" charset="0"/>
              </a:rPr>
              <a:t>     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10014C"/>
                </a:solidFill>
                <a:cs typeface="Arial" charset="0"/>
              </a:rPr>
              <a:t>A</a:t>
            </a:r>
            <a:r>
              <a:rPr lang="en-US" baseline="-25000" dirty="0">
                <a:solidFill>
                  <a:srgbClr val="10014C"/>
                </a:solidFill>
                <a:cs typeface="Arial" charset="0"/>
              </a:rPr>
              <a:t>2g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20" name="Line 16"/>
          <p:cNvSpPr>
            <a:spLocks noChangeShapeType="1"/>
          </p:cNvSpPr>
          <p:nvPr/>
        </p:nvSpPr>
        <p:spPr bwMode="auto">
          <a:xfrm flipV="1">
            <a:off x="1497013" y="1219200"/>
            <a:ext cx="5867400" cy="3949700"/>
          </a:xfrm>
          <a:prstGeom prst="line">
            <a:avLst/>
          </a:prstGeom>
          <a:noFill/>
          <a:ln w="28575">
            <a:solidFill>
              <a:srgbClr val="1001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1" name="Freeform 17"/>
          <p:cNvSpPr>
            <a:spLocks/>
          </p:cNvSpPr>
          <p:nvPr/>
        </p:nvSpPr>
        <p:spPr bwMode="auto">
          <a:xfrm>
            <a:off x="1573213" y="2830513"/>
            <a:ext cx="6230937" cy="1720850"/>
          </a:xfrm>
          <a:custGeom>
            <a:avLst/>
            <a:gdLst>
              <a:gd name="T0" fmla="*/ 0 w 3552"/>
              <a:gd name="T1" fmla="*/ 32 h 1088"/>
              <a:gd name="T2" fmla="*/ 1248 w 3552"/>
              <a:gd name="T3" fmla="*/ 176 h 1088"/>
              <a:gd name="T4" fmla="*/ 3552 w 3552"/>
              <a:gd name="T5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2" h="1088">
                <a:moveTo>
                  <a:pt x="0" y="32"/>
                </a:moveTo>
                <a:cubicBezTo>
                  <a:pt x="328" y="16"/>
                  <a:pt x="656" y="0"/>
                  <a:pt x="1248" y="176"/>
                </a:cubicBezTo>
                <a:cubicBezTo>
                  <a:pt x="1840" y="352"/>
                  <a:pt x="2696" y="720"/>
                  <a:pt x="3552" y="1088"/>
                </a:cubicBezTo>
              </a:path>
            </a:pathLst>
          </a:custGeom>
          <a:noFill/>
          <a:ln w="28575">
            <a:solidFill>
              <a:srgbClr val="1001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 flipV="1">
            <a:off x="1531938" y="2786063"/>
            <a:ext cx="6272212" cy="896937"/>
          </a:xfrm>
          <a:prstGeom prst="line">
            <a:avLst/>
          </a:prstGeom>
          <a:noFill/>
          <a:ln w="28575">
            <a:solidFill>
              <a:srgbClr val="1001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7745413" y="2362200"/>
            <a:ext cx="1447800" cy="56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10014C"/>
                </a:solidFill>
                <a:cs typeface="Arial" charset="0"/>
              </a:rPr>
              <a:t>2g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24" name="Text Box 20"/>
          <p:cNvSpPr txBox="1">
            <a:spLocks noChangeArrowheads="1"/>
          </p:cNvSpPr>
          <p:nvPr/>
        </p:nvSpPr>
        <p:spPr bwMode="auto">
          <a:xfrm>
            <a:off x="7745413" y="411480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10014C"/>
                </a:solidFill>
                <a:cs typeface="Arial" charset="0"/>
              </a:rPr>
              <a:t>1g (F)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533400" y="1492250"/>
            <a:ext cx="1420813" cy="56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dirty="0">
                <a:solidFill>
                  <a:srgbClr val="10014C"/>
                </a:solidFill>
                <a:cs typeface="Arial" charset="0"/>
              </a:rPr>
              <a:t> </a:t>
            </a:r>
            <a:r>
              <a:rPr lang="en-GB" dirty="0" smtClean="0">
                <a:solidFill>
                  <a:srgbClr val="10014C"/>
                </a:solidFill>
                <a:cs typeface="Arial" charset="0"/>
              </a:rPr>
              <a:t>      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10014C"/>
                </a:solidFill>
                <a:cs typeface="Arial" charset="0"/>
              </a:rPr>
              <a:t>1g</a:t>
            </a:r>
            <a:r>
              <a:rPr lang="en-US" dirty="0" smtClean="0">
                <a:solidFill>
                  <a:srgbClr val="10014C"/>
                </a:solidFill>
                <a:cs typeface="Arial" charset="0"/>
              </a:rPr>
              <a:t>(P)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26" name="Freeform 22"/>
          <p:cNvSpPr>
            <a:spLocks/>
          </p:cNvSpPr>
          <p:nvPr/>
        </p:nvSpPr>
        <p:spPr bwMode="auto">
          <a:xfrm>
            <a:off x="1573213" y="1901825"/>
            <a:ext cx="6227762" cy="457200"/>
          </a:xfrm>
          <a:custGeom>
            <a:avLst/>
            <a:gdLst>
              <a:gd name="T0" fmla="*/ 0 w 3552"/>
              <a:gd name="T1" fmla="*/ 0 h 392"/>
              <a:gd name="T2" fmla="*/ 864 w 3552"/>
              <a:gd name="T3" fmla="*/ 336 h 392"/>
              <a:gd name="T4" fmla="*/ 2448 w 3552"/>
              <a:gd name="T5" fmla="*/ 336 h 392"/>
              <a:gd name="T6" fmla="*/ 3552 w 3552"/>
              <a:gd name="T7" fmla="*/ 14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2" h="392">
                <a:moveTo>
                  <a:pt x="0" y="0"/>
                </a:moveTo>
                <a:cubicBezTo>
                  <a:pt x="228" y="140"/>
                  <a:pt x="456" y="280"/>
                  <a:pt x="864" y="336"/>
                </a:cubicBezTo>
                <a:cubicBezTo>
                  <a:pt x="1272" y="392"/>
                  <a:pt x="2000" y="368"/>
                  <a:pt x="2448" y="336"/>
                </a:cubicBezTo>
                <a:cubicBezTo>
                  <a:pt x="2896" y="304"/>
                  <a:pt x="3224" y="224"/>
                  <a:pt x="3552" y="144"/>
                </a:cubicBezTo>
              </a:path>
            </a:pathLst>
          </a:custGeom>
          <a:noFill/>
          <a:ln w="28575">
            <a:solidFill>
              <a:srgbClr val="1001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7" name="Text Box 23"/>
          <p:cNvSpPr txBox="1">
            <a:spLocks noChangeArrowheads="1"/>
          </p:cNvSpPr>
          <p:nvPr/>
        </p:nvSpPr>
        <p:spPr bwMode="auto">
          <a:xfrm>
            <a:off x="7821613" y="1752600"/>
            <a:ext cx="14208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10014C"/>
                </a:solidFill>
                <a:cs typeface="Arial" charset="0"/>
              </a:rPr>
              <a:t> T</a:t>
            </a:r>
            <a:r>
              <a:rPr lang="en-US" baseline="-25000" dirty="0" smtClean="0">
                <a:solidFill>
                  <a:srgbClr val="10014C"/>
                </a:solidFill>
                <a:cs typeface="Arial" charset="0"/>
              </a:rPr>
              <a:t>1g (P)</a:t>
            </a:r>
            <a:endParaRPr lang="en-GB" baseline="-25000" dirty="0">
              <a:solidFill>
                <a:srgbClr val="10014C"/>
              </a:solidFill>
              <a:cs typeface="Arial" charset="0"/>
            </a:endParaRPr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>
            <a:off x="4322763" y="1143000"/>
            <a:ext cx="0" cy="4584700"/>
          </a:xfrm>
          <a:prstGeom prst="line">
            <a:avLst/>
          </a:prstGeom>
          <a:noFill/>
          <a:ln w="28575">
            <a:solidFill>
              <a:srgbClr val="10014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>
            <a:off x="1447800" y="5715000"/>
            <a:ext cx="6324600" cy="0"/>
          </a:xfrm>
          <a:prstGeom prst="line">
            <a:avLst/>
          </a:prstGeom>
          <a:noFill/>
          <a:ln w="28575">
            <a:solidFill>
              <a:srgbClr val="10014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0" name="AutoShape 26"/>
          <p:cNvSpPr>
            <a:spLocks noChangeArrowheads="1"/>
          </p:cNvSpPr>
          <p:nvPr/>
        </p:nvSpPr>
        <p:spPr bwMode="auto">
          <a:xfrm>
            <a:off x="4241800" y="2260600"/>
            <a:ext cx="152400" cy="152400"/>
          </a:xfrm>
          <a:prstGeom prst="diamond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1001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31" name="AutoShape 27"/>
          <p:cNvSpPr>
            <a:spLocks noChangeArrowheads="1"/>
          </p:cNvSpPr>
          <p:nvPr/>
        </p:nvSpPr>
        <p:spPr bwMode="auto">
          <a:xfrm>
            <a:off x="4216400" y="3225800"/>
            <a:ext cx="152400" cy="152400"/>
          </a:xfrm>
          <a:prstGeom prst="diamond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1001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461</Words>
  <Application>Microsoft Office PowerPoint</Application>
  <PresentationFormat>On-screen Show (4:3)</PresentationFormat>
  <Paragraphs>121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Electronic spectra of transition metal complexes </vt:lpstr>
      <vt:lpstr>Term symbol</vt:lpstr>
      <vt:lpstr>Rules to find ground state term – Hund rules </vt:lpstr>
      <vt:lpstr>Ground state terms for d configurations</vt:lpstr>
      <vt:lpstr>Correlation of spectroscopic terms into Mulliken symbol</vt:lpstr>
      <vt:lpstr>Orgel Diagrams</vt:lpstr>
      <vt:lpstr>Some basic rules</vt:lpstr>
      <vt:lpstr>PowerPoint Presentation</vt:lpstr>
      <vt:lpstr>PowerPoint Presentation</vt:lpstr>
      <vt:lpstr>PowerPoint Presentation</vt:lpstr>
      <vt:lpstr>Limitations of Orgel Diagrams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RATTAN</dc:creator>
  <cp:lastModifiedBy>NAAC</cp:lastModifiedBy>
  <cp:revision>48</cp:revision>
  <dcterms:created xsi:type="dcterms:W3CDTF">2019-02-14T11:47:38Z</dcterms:created>
  <dcterms:modified xsi:type="dcterms:W3CDTF">2020-01-28T07:09:20Z</dcterms:modified>
</cp:coreProperties>
</file>