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59" r:id="rId6"/>
    <p:sldId id="283" r:id="rId7"/>
    <p:sldId id="260" r:id="rId8"/>
    <p:sldId id="261" r:id="rId9"/>
    <p:sldId id="262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2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23121-58FC-4CDA-9FB4-55F754973F2C}" type="datetimeFigureOut">
              <a:rPr lang="en-IN" smtClean="0"/>
              <a:t>22-01-2020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25D8-413C-4706-88E7-95A9CC474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42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25D8-413C-4706-88E7-95A9CC47493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2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7400"/>
            <a:ext cx="8229600" cy="1143000"/>
          </a:xfrm>
        </p:spPr>
        <p:txBody>
          <a:bodyPr>
            <a:noAutofit/>
            <a:scene3d>
              <a:camera prst="isometricOffAxis1Righ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IN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POLYNOMIALS</a:t>
            </a:r>
            <a:r>
              <a:rPr lang="en-IN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IN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IN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886200"/>
            <a:ext cx="4041775" cy="2239963"/>
          </a:xfrm>
        </p:spPr>
        <p:txBody>
          <a:bodyPr/>
          <a:lstStyle/>
          <a:p>
            <a:pPr marL="137160" indent="0" algn="ctr">
              <a:buNone/>
            </a:pPr>
            <a:r>
              <a:rPr lang="en-IN" dirty="0" smtClean="0">
                <a:solidFill>
                  <a:srgbClr val="FFC000"/>
                </a:solidFill>
              </a:rPr>
              <a:t>MANJEEL KUMAR</a:t>
            </a:r>
          </a:p>
          <a:p>
            <a:pPr marL="137160" indent="0" algn="ctr">
              <a:buNone/>
            </a:pPr>
            <a:r>
              <a:rPr lang="en-IN" dirty="0" smtClean="0">
                <a:solidFill>
                  <a:srgbClr val="FFC000"/>
                </a:solidFill>
              </a:rPr>
              <a:t>Assistant Professor</a:t>
            </a:r>
          </a:p>
          <a:p>
            <a:pPr marL="137160" indent="0" algn="ctr">
              <a:buNone/>
            </a:pPr>
            <a:r>
              <a:rPr lang="en-IN" dirty="0" smtClean="0">
                <a:solidFill>
                  <a:srgbClr val="FFC000"/>
                </a:solidFill>
              </a:rPr>
              <a:t>D.A.V. College, </a:t>
            </a:r>
            <a:r>
              <a:rPr lang="en-IN" dirty="0" err="1" smtClean="0">
                <a:solidFill>
                  <a:srgbClr val="FFC000"/>
                </a:solidFill>
              </a:rPr>
              <a:t>Hoshiarpur</a:t>
            </a:r>
            <a:endParaRPr lang="en-IN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347840" y="3733800"/>
                <a:ext cx="7260064" cy="954428"/>
              </a:xfrm>
              <a:prstGeom prst="rect">
                <a:avLst/>
              </a:prstGeom>
              <a:noFill/>
              <a:scene3d>
                <a:camera prst="isometricOffAxis2Right"/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f</a:t>
                </a:r>
                <a:r>
                  <a:rPr lang="en-US" sz="5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N" sz="5400" b="1" i="1" cap="none" spc="0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</m:t>
                    </m:r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𝟓</m:t>
                    </m:r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𝒙</m:t>
                    </m:r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−</m:t>
                    </m:r>
                    <m:r>
                      <a:rPr lang="en-IN" sz="5400" b="1" i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𝟕</m:t>
                    </m:r>
                  </m:oMath>
                </a14:m>
                <a:endParaRPr lang="en-US" sz="5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7840" y="3733800"/>
                <a:ext cx="7260064" cy="9544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566896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/>
                        </a:rPr>
                        <m:t>𝑬𝒙𝒂𝒎𝒑𝒍𝒆</m:t>
                      </m:r>
                    </m:oMath>
                  </m:oMathPara>
                </a14:m>
                <a:r>
                  <a:rPr lang="en-IN" sz="2800" b="1" i="1" dirty="0" smtClean="0">
                    <a:latin typeface="Cambria Math"/>
                  </a:rPr>
                  <a:t/>
                </a:r>
                <a:br>
                  <a:rPr lang="en-IN" sz="2800" b="1" i="1" dirty="0" smtClean="0">
                    <a:latin typeface="Cambria Math"/>
                  </a:rPr>
                </a:br>
                <a:r>
                  <a:rPr lang="en-IN" sz="2800" b="1" i="1" dirty="0" smtClean="0">
                    <a:latin typeface="Cambria Math"/>
                  </a:rPr>
                  <a:t/>
                </a:r>
                <a:br>
                  <a:rPr lang="en-IN" sz="28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N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2800" b="1" i="1" smtClean="0">
                          <a:latin typeface="Cambria Math"/>
                        </a:rPr>
                        <m:t>=</m:t>
                      </m:r>
                      <m:r>
                        <a:rPr lang="en-IN" sz="28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IN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IN" sz="2800" b="1" i="1" smtClean="0">
                          <a:latin typeface="Cambria Math"/>
                        </a:rPr>
                        <m:t>−</m:t>
                      </m:r>
                      <m:r>
                        <a:rPr lang="en-IN" sz="28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IN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IN" sz="2800" b="1" i="1" smtClean="0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IN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N" sz="2800" b="1" i="1" smtClean="0">
                          <a:latin typeface="Cambria Math"/>
                        </a:rPr>
                        <m:t>−</m:t>
                      </m:r>
                      <m:r>
                        <a:rPr lang="en-IN" sz="2800" b="1" i="1" smtClean="0">
                          <a:latin typeface="Cambria Math"/>
                        </a:rPr>
                        <m:t>𝟒</m:t>
                      </m:r>
                      <m:r>
                        <a:rPr lang="en-IN" sz="2800" b="1" i="1" smtClean="0">
                          <a:latin typeface="Cambria Math"/>
                        </a:rPr>
                        <m:t>𝒙</m:t>
                      </m:r>
                      <m:r>
                        <a:rPr lang="en-IN" sz="2800" b="1" i="1" smtClean="0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/>
                        </a:rPr>
                        <m:t>𝐠</m:t>
                      </m:r>
                      <m:d>
                        <m:dPr>
                          <m:ctrlPr>
                            <a:rPr lang="en-I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2800" i="1">
                          <a:latin typeface="Cambria Math"/>
                        </a:rPr>
                        <m:t>=</m:t>
                      </m:r>
                      <m:r>
                        <a:rPr lang="en-IN" sz="2800" b="1" i="1" smtClean="0">
                          <a:latin typeface="Cambria Math"/>
                        </a:rPr>
                        <m:t>−</m:t>
                      </m:r>
                      <m:r>
                        <a:rPr lang="en-IN" sz="2800" i="1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I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i="1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IN" sz="2800" b="1" i="1" smtClean="0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I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IN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N" sz="2800" i="1">
                          <a:latin typeface="Cambria Math"/>
                        </a:rPr>
                        <m:t>−</m:t>
                      </m:r>
                      <m:r>
                        <a:rPr lang="en-IN" sz="2800" b="1" i="1" smtClean="0">
                          <a:latin typeface="Cambria Math"/>
                        </a:rPr>
                        <m:t>𝟔</m:t>
                      </m:r>
                      <m:r>
                        <a:rPr lang="en-IN" sz="2800" i="1">
                          <a:latin typeface="Cambria Math"/>
                        </a:rPr>
                        <m:t>𝒙</m:t>
                      </m:r>
                      <m:r>
                        <a:rPr lang="en-IN" sz="2800" i="1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2800" b="1" i="1" smtClean="0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IN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IN" sz="2800" i="1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I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IN" sz="28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N" sz="2800" i="1">
                          <a:latin typeface="Cambria Math"/>
                        </a:rPr>
                        <m:t>−</m:t>
                      </m:r>
                      <m:r>
                        <a:rPr lang="en-IN" sz="2800" b="1" i="1" smtClean="0">
                          <a:latin typeface="Cambria Math"/>
                        </a:rPr>
                        <m:t>𝟏𝟎</m:t>
                      </m:r>
                      <m:r>
                        <a:rPr lang="en-IN" sz="2800" i="1">
                          <a:latin typeface="Cambria Math"/>
                        </a:rPr>
                        <m:t>𝒙</m:t>
                      </m:r>
                      <m:r>
                        <a:rPr lang="en-IN" sz="2800" i="1">
                          <a:latin typeface="Cambria Math"/>
                        </a:rPr>
                        <m:t>+</m:t>
                      </m:r>
                      <m:r>
                        <a:rPr lang="en-IN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:r>
                  <a:rPr lang="en-IN" sz="2800" b="1" dirty="0" smtClean="0"/>
                  <a:t/>
                </a:r>
                <a:br>
                  <a:rPr lang="en-IN" sz="2800" b="1" dirty="0" smtClean="0"/>
                </a:br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/>
                      </a:rPr>
                      <m:t>𝑫𝒆𝒈</m:t>
                    </m:r>
                    <m:r>
                      <a:rPr lang="en-IN" sz="2800" b="1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IN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IN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IN" sz="2800" b="1" i="1" smtClean="0">
                            <a:latin typeface="Cambria Math"/>
                          </a:rPr>
                          <m:t>+</m:t>
                        </m:r>
                        <m:r>
                          <a:rPr lang="en-IN" sz="2800" b="1" i="1" smtClean="0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IN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IN" sz="2800" b="1" i="1" smtClean="0">
                        <a:latin typeface="Cambria Math"/>
                      </a:rPr>
                      <m:t>=</m:t>
                    </m:r>
                    <m:r>
                      <a:rPr lang="en-IN" sz="28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IN" sz="2800" dirty="0" smtClean="0"/>
                  <a:t> &lt; 4</a:t>
                </a:r>
                <a:r>
                  <a:rPr lang="en-IN" sz="2800" dirty="0"/>
                  <a:t/>
                </a:r>
                <a:br>
                  <a:rPr lang="en-IN" sz="2800" dirty="0"/>
                </a:br>
                <a:r>
                  <a:rPr lang="en-IN" sz="2800" dirty="0"/>
                  <a:t/>
                </a:r>
                <a:br>
                  <a:rPr lang="en-IN" sz="2800" dirty="0"/>
                </a:br>
                <a:endParaRPr lang="en-IN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6689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9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Difference of two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37160" indent="0">
                  <a:buNone/>
                </a:pPr>
                <a:r>
                  <a:rPr lang="en-IN" dirty="0" smtClean="0"/>
                  <a:t>Let </a:t>
                </a: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IN">
                        <a:latin typeface="Cambria Math"/>
                      </a:rPr>
                      <m:t>+ …</m:t>
                    </m:r>
                  </m:oMath>
                </a14:m>
                <a:endParaRPr lang="en-IN" dirty="0"/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+…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be </a:t>
                </a:r>
                <a:r>
                  <a:rPr lang="en-IN" dirty="0"/>
                  <a:t>any two polynomials over number system F.</a:t>
                </a:r>
              </a:p>
              <a:p>
                <a:pPr marL="137160" indent="0">
                  <a:buNone/>
                </a:pPr>
                <a:r>
                  <a:rPr lang="en-IN" dirty="0"/>
                  <a:t>Then their </a:t>
                </a:r>
                <a:r>
                  <a:rPr lang="en-IN" dirty="0" smtClean="0"/>
                  <a:t>difference </a:t>
                </a:r>
                <a:r>
                  <a:rPr lang="en-IN" dirty="0"/>
                  <a:t>is denoted 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−</m:t>
                    </m:r>
                    <m:r>
                      <a:rPr lang="en-IN" i="1">
                        <a:latin typeface="Cambria Math"/>
                      </a:rPr>
                      <m:t>𝑔</m:t>
                    </m:r>
                    <m:r>
                      <a:rPr lang="en-IN" i="1">
                        <a:latin typeface="Cambria Math"/>
                      </a:rPr>
                      <m:t>(</m:t>
                    </m:r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)</m:t>
                    </m:r>
                  </m:oMath>
                </a14:m>
                <a:r>
                  <a:rPr lang="en-IN" dirty="0"/>
                  <a:t> while defined as 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r>
                        <a:rPr lang="en-IN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+……..+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i="1" dirty="0">
                  <a:latin typeface="Cambria Math"/>
                </a:endParaRPr>
              </a:p>
              <a:p>
                <a:pPr marL="137160" indent="0">
                  <a:buNone/>
                </a:pPr>
                <a:r>
                  <a:rPr lang="en-IN" dirty="0"/>
                  <a:t>						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+……..</a:t>
                </a:r>
              </a:p>
              <a:p>
                <a:pPr marL="137160" indent="0">
                  <a:buNone/>
                </a:pPr>
                <a:r>
                  <a:rPr lang="en-I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   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∀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=0,1,2,3,………,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,…..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370" b="-10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 of two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709160"/>
              </a:xfrm>
            </p:spPr>
            <p:txBody>
              <a:bodyPr>
                <a:normAutofit/>
              </a:bodyPr>
              <a:lstStyle/>
              <a:p>
                <a:pPr marL="137160" indent="0">
                  <a:buNone/>
                </a:pPr>
                <a:r>
                  <a:rPr lang="en-IN" dirty="0" smtClean="0"/>
                  <a:t>Let 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137160" indent="0">
                  <a:buNone/>
                </a:pPr>
                <a:r>
                  <a:rPr lang="en-IN" dirty="0"/>
                  <a:t>be any two </a:t>
                </a:r>
                <a:r>
                  <a:rPr lang="en-IN" dirty="0" smtClean="0"/>
                  <a:t>non zero polynomials </a:t>
                </a:r>
                <a:r>
                  <a:rPr lang="en-IN" dirty="0"/>
                  <a:t>over number system F.</a:t>
                </a:r>
              </a:p>
              <a:p>
                <a:pPr marL="137160" indent="0">
                  <a:buNone/>
                </a:pPr>
                <a:r>
                  <a:rPr lang="en-IN" dirty="0"/>
                  <a:t>Then their </a:t>
                </a:r>
                <a:r>
                  <a:rPr lang="en-IN" dirty="0" smtClean="0"/>
                  <a:t>product </a:t>
                </a:r>
                <a:r>
                  <a:rPr lang="en-IN" dirty="0"/>
                  <a:t>is denoted 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𝑔</m:t>
                    </m:r>
                    <m:r>
                      <a:rPr lang="en-IN" i="1">
                        <a:latin typeface="Cambria Math"/>
                      </a:rPr>
                      <m:t>(</m:t>
                    </m:r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)</m:t>
                    </m:r>
                  </m:oMath>
                </a14:m>
                <a:r>
                  <a:rPr lang="en-IN" dirty="0"/>
                  <a:t> while defined as 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r>
                        <a:rPr lang="en-IN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+…+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13716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709160"/>
              </a:xfrm>
              <a:blipFill rotWithShape="1">
                <a:blip r:embed="rId2"/>
                <a:stretch>
                  <a:fillRect t="-1295" b="-12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Important </a:t>
            </a:r>
            <a:r>
              <a:rPr lang="en-IN" dirty="0"/>
              <a:t>P</a:t>
            </a:r>
            <a:r>
              <a:rPr lang="en-IN" dirty="0" smtClean="0"/>
              <a:t>oints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66CC"/>
                </a:solidFill>
              </a:rPr>
              <a:t>The leading coefficient of product of two polynomials is equal to product of their leading coefficients.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constant term </a:t>
            </a:r>
            <a:r>
              <a:rPr lang="en-IN" dirty="0">
                <a:solidFill>
                  <a:srgbClr val="002060"/>
                </a:solidFill>
              </a:rPr>
              <a:t>of product of two </a:t>
            </a:r>
            <a:r>
              <a:rPr lang="en-IN" dirty="0" smtClean="0">
                <a:solidFill>
                  <a:srgbClr val="002060"/>
                </a:solidFill>
              </a:rPr>
              <a:t>poly</a:t>
            </a:r>
          </a:p>
          <a:p>
            <a:pPr marL="13716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   -</a:t>
            </a:r>
            <a:r>
              <a:rPr lang="en-IN" dirty="0" err="1" smtClean="0">
                <a:solidFill>
                  <a:srgbClr val="002060"/>
                </a:solidFill>
              </a:rPr>
              <a:t>nomials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is equal to product of </a:t>
            </a:r>
            <a:r>
              <a:rPr lang="en-IN" dirty="0" smtClean="0">
                <a:solidFill>
                  <a:srgbClr val="002060"/>
                </a:solidFill>
              </a:rPr>
              <a:t>their constant       	terms.</a:t>
            </a:r>
          </a:p>
          <a:p>
            <a:r>
              <a:rPr lang="en-IN" dirty="0"/>
              <a:t> 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The degree of product of two non-zero      polynomials is the sum of their degrees</a:t>
            </a:r>
          </a:p>
          <a:p>
            <a:pPr marL="137160" indent="0">
              <a:buNone/>
            </a:pPr>
            <a:r>
              <a:rPr lang="en-IN" dirty="0" smtClean="0">
                <a:solidFill>
                  <a:srgbClr val="FFC000"/>
                </a:solidFill>
              </a:rPr>
              <a:t>      i.e. deg.(f(x)g(x))= deg.(f(x))+deg.(g(x))    </a:t>
            </a:r>
          </a:p>
          <a:p>
            <a:pPr marL="13716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4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Divisibility of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70916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𝐿𝑒𝑡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𝑎𝑛𝑑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𝑏𝑒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𝑡𝑤𝑜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𝑝𝑜𝑙𝑦𝑛𝑜𝑚𝑖𝑎𝑙𝑠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</m:oMath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𝑜𝑣𝑒𝑟</m:t>
                      </m:r>
                      <m:r>
                        <a:rPr lang="en-IN" i="1">
                          <a:latin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</a:rPr>
                        <m:t>𝑠𝑎𝑚𝑒</m:t>
                      </m:r>
                      <m:r>
                        <a:rPr lang="en-IN" i="1">
                          <a:latin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</a:rPr>
                        <m:t>𝑛𝑢𝑚𝑏𝑒𝑟</m:t>
                      </m:r>
                      <m:r>
                        <a:rPr lang="en-IN" i="1">
                          <a:latin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</a:rPr>
                        <m:t>𝑠𝑦𝑠𝑡𝑒𝑚</m:t>
                      </m:r>
                      <m:r>
                        <a:rPr lang="en-IN" i="1">
                          <a:latin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</a:rPr>
                        <m:t>𝐾</m:t>
                      </m:r>
                      <m:r>
                        <a:rPr lang="en-IN" i="1">
                          <a:latin typeface="Cambria Math"/>
                        </a:rPr>
                        <m:t>.</m:t>
                      </m:r>
                      <m:r>
                        <a:rPr lang="en-IN" i="1">
                          <a:latin typeface="Cambria Math"/>
                        </a:rPr>
                        <m:t>𝑇h𝑒𝑛</m:t>
                      </m:r>
                      <m:r>
                        <a:rPr lang="en-IN" i="1">
                          <a:latin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</a:rPr>
                        <m:t>𝑡h𝑒𝑛𝑜𝑛</m:t>
                      </m:r>
                      <m:r>
                        <a:rPr lang="en-IN" i="1">
                          <a:latin typeface="Cambria Math"/>
                        </a:rPr>
                        <m:t>−</m:t>
                      </m:r>
                      <m:r>
                        <a:rPr lang="en-IN" i="1">
                          <a:latin typeface="Cambria Math"/>
                        </a:rPr>
                        <m:t>𝑧𝑒𝑟𝑜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𝑠𝑎𝑖𝑑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𝑡𝑜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𝑑𝑖𝑣𝑖𝑑𝑒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𝑖𝑓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𝑡h𝑒𝑟𝑒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𝑒𝑥𝑖𝑠𝑡𝑠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𝑎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𝑖𝑛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𝐾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𝑠</m:t>
                      </m:r>
                      <m:r>
                        <a:rPr lang="en-IN" b="0" i="1" smtClean="0">
                          <a:latin typeface="Cambria Math"/>
                        </a:rPr>
                        <m:t>.</m:t>
                      </m:r>
                      <m:r>
                        <a:rPr lang="en-IN" b="0" i="1" smtClean="0">
                          <a:latin typeface="Cambria Math"/>
                        </a:rPr>
                        <m:t>𝑡</m:t>
                      </m:r>
                      <m:r>
                        <a:rPr lang="en-IN" b="0" i="1" smtClean="0">
                          <a:latin typeface="Cambria Math"/>
                        </a:rPr>
                        <m:t>.     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</m:t>
                      </m:r>
                      <m:r>
                        <a:rPr lang="en-IN" b="0" i="1" smtClean="0">
                          <a:latin typeface="Cambria Math"/>
                        </a:rPr>
                        <m:t>.</m:t>
                      </m:r>
                      <m:r>
                        <a:rPr lang="en-IN" b="0" i="1" smtClean="0">
                          <a:latin typeface="Cambria Math"/>
                        </a:rPr>
                        <m:t>𝑒</m:t>
                      </m:r>
                      <m:r>
                        <a:rPr lang="en-IN" b="0" i="1" smtClean="0">
                          <a:latin typeface="Cambria Math"/>
                        </a:rPr>
                        <m:t>   </m:t>
                      </m:r>
                      <m:r>
                        <a:rPr lang="en-I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Example: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+1 ,</m:t>
                    </m:r>
                    <m:r>
                      <a:rPr lang="en-IN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+1,</m:t>
                    </m:r>
                    <m:sSub>
                      <m:sSubPr>
                        <m:ctrlPr>
                          <a:rPr lang="en-I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)=2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+2</m:t>
                    </m:r>
                  </m:oMath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+1,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𝑑𝑖𝑣𝑖𝑑𝑒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) </m:t>
                      </m:r>
                      <m:r>
                        <a:rPr lang="en-IN" b="0" i="1" smtClean="0">
                          <a:latin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𝑏𝑢𝑡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𝑑𝑜𝑒𝑠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𝑛𝑜𝑡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𝑑𝑖𝑣𝑖𝑑𝑒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𝑧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𝑎𝑠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N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latin typeface="Cambria Math"/>
                            </a:rPr>
                            <m:t>(</m:t>
                          </m:r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  <m:r>
                            <a:rPr lang="en-IN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N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I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709160"/>
              </a:xfrm>
              <a:blipFill rotWithShape="1">
                <a:blip r:embed="rId2"/>
                <a:stretch>
                  <a:fillRect t="-7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Euclidean Algorithm for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𝐼𝑓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𝑎𝑛𝑑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𝑏𝑒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𝑡𝑤𝑜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𝑝𝑜𝑙𝑦𝑛𝑜𝑚𝑖𝑎𝑙𝑠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𝑜𝑣𝑒𝑟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𝑎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𝑛𝑢𝑚𝑏𝑒𝑟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𝑓𝑖𝑒𝑙𝑑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𝐾</m:t>
                    </m:r>
                  </m:oMath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𝑠𝑢𝑐h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𝑡h𝑎𝑡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≠0,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𝑡h𝑒𝑟𝑒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𝑒𝑥𝑖𝑠𝑡𝑠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𝑢𝑛𝑖𝑞𝑢𝑒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IN" b="0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𝑝𝑜𝑙𝑦𝑛𝑜𝑚𝑖𝑎𝑙𝑠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solidFill>
                    <a:srgbClr val="00B0F0"/>
                  </a:solidFill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𝑤h𝑒𝑟𝑒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𝑒𝑖𝑡h𝑒𝑟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=0 </m:t>
                      </m:r>
                      <m:r>
                        <a:rPr lang="en-IN" b="0" i="1" smtClean="0">
                          <a:latin typeface="Cambria Math"/>
                        </a:rPr>
                        <m:t>𝑜𝑟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𝑑𝑒𝑔</m:t>
                      </m:r>
                      <m:r>
                        <a:rPr lang="en-IN" b="0" i="1" smtClean="0">
                          <a:latin typeface="Cambria Math"/>
                        </a:rPr>
                        <m:t>.</m:t>
                      </m:r>
                      <m:r>
                        <a:rPr lang="en-IN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𝑑𝑒𝑔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)→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𝐷𝑖𝑣𝑖𝑠𝑜𝑟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𝑄𝑢𝑜𝑡𝑖𝑒𝑛𝑡</m:t>
                      </m:r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𝑟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)→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𝑅𝑒𝑚𝑎𝑖𝑛𝑑𝑒𝑟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𝑁𝑜𝑡𝑒</m:t>
                      </m:r>
                      <m:r>
                        <a:rPr lang="en-IN" b="0" i="1" smtClean="0">
                          <a:latin typeface="Cambria Math"/>
                        </a:rPr>
                        <m:t>:</m:t>
                      </m:r>
                      <m:r>
                        <a:rPr lang="en-IN" b="0" i="1" smtClean="0">
                          <a:latin typeface="Cambria Math"/>
                        </a:rPr>
                        <m:t>𝐼𝑓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𝑙𝑖𝑛𝑒𝑎𝑟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𝑡h𝑒𝑛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𝑟𝑒𝑚𝑎𝑖𝑛𝑑𝑒𝑟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𝑒𝑖𝑡h𝑒𝑟</m:t>
                      </m:r>
                      <m:r>
                        <a:rPr lang="en-IN" b="0" i="1" smtClean="0">
                          <a:latin typeface="Cambria Math"/>
                        </a:rPr>
                        <m:t> 0 </m:t>
                      </m:r>
                    </m:oMath>
                  </m:oMathPara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𝑜𝑟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4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Remainder Theorem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𝑆𝑡𝑎𝑡𝑒𝑚𝑒𝑛𝑡</m:t>
                      </m:r>
                      <m:r>
                        <a:rPr lang="en-IN" b="0" i="1" smtClean="0">
                          <a:latin typeface="Cambria Math"/>
                        </a:rPr>
                        <m:t>:</m:t>
                      </m:r>
                      <m:r>
                        <a:rPr lang="en-IN" b="0" i="1" smtClean="0">
                          <a:latin typeface="Cambria Math"/>
                        </a:rPr>
                        <m:t>𝐼𝑓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𝑎𝑛𝑦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𝐾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𝑎𝑛𝑑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𝑎𝑛𝑦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𝑒𝑙𝑒𝑚𝑒𝑛𝑡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𝑟𝑒𝑚𝑎𝑖𝑛𝑑𝑒𝑟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𝑜𝑛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IN" b="0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𝑑𝑖𝑣𝑖𝑑𝑖𝑛𝑔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𝑏𝑦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IN" b="0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𝑃𝑟𝑜𝑜𝑓</m:t>
                      </m:r>
                      <m:r>
                        <a:rPr lang="en-IN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IN" b="0" i="1" dirty="0" smtClean="0">
                  <a:latin typeface="Cambria Math"/>
                </a:endParaRPr>
              </a:p>
              <a:p>
                <a:pPr marL="137160" indent="0" algn="ctr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𝐷𝑖𝑣𝑖𝑑𝑒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𝑏𝑦</m:t>
                    </m:r>
                    <m:r>
                      <a:rPr lang="en-IN" b="0" i="1" smtClean="0">
                        <a:latin typeface="Cambria Math"/>
                      </a:rPr>
                      <m:t> (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−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IN" dirty="0" smtClean="0"/>
                  <a:t>.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𝐵𝑦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𝐷𝑖𝑣𝑖𝑠𝑖𝑜𝑛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𝐴𝑙𝑔𝑜𝑟𝑖𝑡h𝑚</m:t>
                      </m:r>
                      <m:r>
                        <a:rPr lang="en-IN" b="0" i="1" smtClean="0">
                          <a:latin typeface="Cambria Math"/>
                        </a:rPr>
                        <m:t>, </m:t>
                      </m:r>
                      <m:r>
                        <a:rPr lang="en-IN" b="0" i="1" smtClean="0">
                          <a:latin typeface="Cambria Math"/>
                        </a:rPr>
                        <m:t>𝑤𝑒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𝑔𝑒𝑡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𝑤h𝑒𝑟𝑒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𝑐𝑜𝑛𝑠𝑡𝑎𝑛𝑡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𝑚𝑎𝑦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𝑏𝑒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𝑧𝑒𝑟𝑜</m:t>
                      </m:r>
                      <m:r>
                        <a:rPr lang="en-I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𝑃𝑢𝑡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 algn="ctr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IN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IN" dirty="0" smtClean="0"/>
                  <a:t>-</a:t>
                </a:r>
                <a:r>
                  <a:rPr lang="en-I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IN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𝑟</m:t>
                      </m:r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b="-11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5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/>
              <a:t>Factor Theorem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</p:spPr>
            <p:txBody>
              <a:bodyPr>
                <a:normAutofit fontScale="85000" lnSpcReduction="10000"/>
              </a:bodyPr>
              <a:lstStyle/>
              <a:p>
                <a:pPr marL="137160" indent="0">
                  <a:buNone/>
                </a:pPr>
                <a:r>
                  <a:rPr lang="en-IN" dirty="0" smtClean="0"/>
                  <a:t>Statement: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/>
                      </a:rPr>
                      <m:t>𝐼𝑓</m:t>
                    </m:r>
                    <m:r>
                      <a:rPr lang="en-IN" i="1" smtClean="0">
                        <a:latin typeface="Cambria Math"/>
                      </a:rPr>
                      <m:t> </m:t>
                    </m:r>
                    <m:r>
                      <a:rPr lang="en-IN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𝑖𝑠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</a:rPr>
                      <m:t>𝑎𝑛𝑦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</a:rPr>
                      <m:t>𝑝𝑜𝑙𝑦𝑛𝑜𝑚𝑖𝑎𝑙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</a:rPr>
                      <m:t>𝑜𝑣𝑒𝑟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</a:rPr>
                      <m:t>𝐾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</a:rPr>
                      <m:t>𝑎𝑛𝑑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𝑎𝑛𝑦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IN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  <a:ea typeface="Cambria Math"/>
                        </a:rPr>
                        <m:t>𝑒𝑙𝑒𝑚𝑒𝑛𝑡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𝑜𝑣𝑒𝑟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𝑡h𝑒𝑛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𝑓𝑎𝑐𝑡𝑜𝑟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b="0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𝑖𝑓𝑓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IN" b="0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𝑃𝑟𝑜𝑜𝑓</m:t>
                      </m:r>
                      <m:r>
                        <a:rPr lang="en-IN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IN" b="0" i="1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𝐿𝑒𝑡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𝐷𝑖𝑣𝑖𝑑𝑒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𝑏𝑦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𝐵𝑦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𝑅𝑒𝑚𝑎𝑖𝑛𝑑𝑒𝑟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𝑡h𝑒𝑜𝑟𝑒𝑚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  <m:r>
                            <a:rPr lang="en-IN" i="1">
                              <a:latin typeface="Cambria Math"/>
                            </a:rPr>
                            <m:t>−</m:t>
                          </m:r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i="1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𝐻𝑒𝑛𝑐𝑒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𝑓𝑎𝑐𝑡𝑜𝑟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Converse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𝐿𝑒𝑡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  <m:r>
                            <a:rPr lang="en-IN" i="1">
                              <a:latin typeface="Cambria Math"/>
                            </a:rPr>
                            <m:t>−</m:t>
                          </m:r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i="1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𝑓𝑎𝑐𝑡𝑜𝑟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  <m:r>
                            <a:rPr lang="en-IN" i="1">
                              <a:latin typeface="Cambria Math"/>
                            </a:rPr>
                            <m:t>−</m:t>
                          </m:r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endParaRPr lang="en-IN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  <a:blipFill rotWithShape="1">
                <a:blip r:embed="rId3"/>
                <a:stretch>
                  <a:fillRect t="-16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6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𝑃𝑢𝑡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=0.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9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229600" cy="1828800"/>
          </a:xfrm>
        </p:spPr>
        <p:txBody>
          <a:bodyPr/>
          <a:lstStyle/>
          <a:p>
            <a:r>
              <a:rPr lang="en-IN" dirty="0"/>
              <a:t>Horner’s Method of Synthetic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458200" cy="403860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93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POLYNOMIAL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POLY+</a:t>
            </a:r>
            <a:r>
              <a:rPr lang="en-IN" dirty="0" smtClean="0">
                <a:solidFill>
                  <a:srgbClr val="FFC000"/>
                </a:solidFill>
              </a:rPr>
              <a:t>NOMIAL</a:t>
            </a:r>
          </a:p>
          <a:p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POLY  </a:t>
            </a:r>
            <a:r>
              <a:rPr lang="en-IN" dirty="0" smtClean="0">
                <a:solidFill>
                  <a:srgbClr val="92D050"/>
                </a:solidFill>
              </a:rPr>
              <a:t>MEANS</a:t>
            </a:r>
            <a:r>
              <a:rPr lang="en-IN" dirty="0" smtClean="0">
                <a:solidFill>
                  <a:srgbClr val="C00000"/>
                </a:solidFill>
              </a:rPr>
              <a:t>    </a:t>
            </a:r>
            <a:r>
              <a:rPr lang="en-IN" dirty="0" smtClean="0">
                <a:solidFill>
                  <a:srgbClr val="00B0F0"/>
                </a:solidFill>
              </a:rPr>
              <a:t>MANY</a:t>
            </a:r>
          </a:p>
          <a:p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FFC000"/>
                </a:solidFill>
              </a:rPr>
              <a:t>NOMIAL</a:t>
            </a:r>
            <a:r>
              <a:rPr lang="en-IN" dirty="0" smtClean="0">
                <a:solidFill>
                  <a:srgbClr val="C00000"/>
                </a:solidFill>
              </a:rPr>
              <a:t>  </a:t>
            </a:r>
            <a:r>
              <a:rPr lang="en-IN" smtClean="0">
                <a:solidFill>
                  <a:srgbClr val="92D050"/>
                </a:solidFill>
              </a:rPr>
              <a:t>MEANS</a:t>
            </a:r>
            <a:r>
              <a:rPr lang="en-IN" smtClean="0">
                <a:solidFill>
                  <a:srgbClr val="C00000"/>
                </a:solidFill>
              </a:rPr>
              <a:t>    </a:t>
            </a:r>
            <a:r>
              <a:rPr lang="en-IN" smtClean="0">
                <a:solidFill>
                  <a:srgbClr val="00B0F0"/>
                </a:solidFill>
              </a:rPr>
              <a:t>TERM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3\Desktop\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3\Desktop\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392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3\Desktop\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772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04800"/>
                <a:ext cx="8915400" cy="620236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𝑵𝒐𝒕𝒆</m:t>
                      </m:r>
                      <m:r>
                        <a:rPr lang="en-IN" sz="3200" b="1" i="1" smtClean="0">
                          <a:latin typeface="Cambria Math"/>
                        </a:rPr>
                        <m:t> :</m:t>
                      </m:r>
                      <m:r>
                        <a:rPr lang="en-IN" sz="3200" b="1" i="1" smtClean="0">
                          <a:latin typeface="Cambria Math"/>
                        </a:rPr>
                        <m:t>𝑾𝒉𝒆𝒏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𝒅𝒊𝒗𝒊𝒔𝒐𝒓𝒊𝒔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𝒂𝒙</m:t>
                      </m:r>
                      <m:r>
                        <a:rPr lang="en-IN" sz="3200" b="1" i="1" smtClean="0">
                          <a:latin typeface="Cambria Math"/>
                        </a:rPr>
                        <m:t>−</m:t>
                      </m:r>
                      <m:r>
                        <a:rPr lang="en-IN" sz="3200" b="1" i="1" smtClean="0">
                          <a:latin typeface="Cambria Math"/>
                        </a:rPr>
                        <m:t>𝒃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𝒊</m:t>
                      </m:r>
                      <m:r>
                        <a:rPr lang="en-IN" sz="3200" b="1" i="1" smtClean="0">
                          <a:latin typeface="Cambria Math"/>
                        </a:rPr>
                        <m:t>.</m:t>
                      </m:r>
                      <m:r>
                        <a:rPr lang="en-IN" sz="3200" b="1" i="1" smtClean="0">
                          <a:latin typeface="Cambria Math"/>
                        </a:rPr>
                        <m:t>𝒆</m:t>
                      </m:r>
                      <m:r>
                        <a:rPr lang="en-IN" sz="3200" b="1" i="1" smtClean="0">
                          <a:latin typeface="Cambria Math"/>
                        </a:rPr>
                        <m:t>. </m:t>
                      </m:r>
                      <m:r>
                        <a:rPr lang="en-IN" sz="3200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3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32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IN" sz="3200" b="1" i="1" smtClean="0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r>
                  <a:rPr lang="en-IN" sz="3200" b="1" i="1" dirty="0" smtClean="0">
                    <a:latin typeface="Cambria Math"/>
                  </a:rPr>
                  <a:t/>
                </a:r>
                <a:br>
                  <a:rPr lang="en-IN" sz="3200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IN" sz="3200" b="1" i="1" smtClean="0">
                        <a:latin typeface="Cambria Math"/>
                      </a:rPr>
                      <m:t>𝒘𝒆</m:t>
                    </m:r>
                    <m:r>
                      <a:rPr lang="en-IN" sz="3200" b="1" i="1" smtClean="0">
                        <a:latin typeface="Cambria Math"/>
                      </a:rPr>
                      <m:t> </m:t>
                    </m:r>
                    <m:r>
                      <a:rPr lang="en-IN" sz="3200" b="1" i="1" smtClean="0">
                        <a:latin typeface="Cambria Math"/>
                      </a:rPr>
                      <m:t>𝒅𝒊𝒗𝒊𝒅𝒆</m:t>
                    </m:r>
                    <m:r>
                      <a:rPr lang="en-IN" sz="3200" b="1" i="1" smtClean="0">
                        <a:latin typeface="Cambria Math"/>
                      </a:rPr>
                      <m:t> </m:t>
                    </m:r>
                    <m:r>
                      <a:rPr lang="en-IN" sz="32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N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32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N" sz="3200" b="1" i="1" smtClean="0">
                        <a:latin typeface="Cambria Math"/>
                      </a:rPr>
                      <m:t>𝒃𝒚</m:t>
                    </m:r>
                    <m:r>
                      <a:rPr lang="en-IN" sz="3200" b="1" i="1" smtClean="0">
                        <a:latin typeface="Cambria Math"/>
                      </a:rPr>
                      <m:t> </m:t>
                    </m:r>
                    <m:r>
                      <a:rPr lang="en-IN" sz="3200" i="1">
                        <a:latin typeface="Cambria Math"/>
                      </a:rPr>
                      <m:t>𝒙</m:t>
                    </m:r>
                    <m:r>
                      <a:rPr lang="en-IN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IN" sz="3200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IN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sz="3200" dirty="0" smtClean="0"/>
                  <a:t>.</a:t>
                </a:r>
                <a:br>
                  <a:rPr lang="en-IN" sz="32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𝑳𝒆𝒕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𝒃𝒆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𝒕𝒉𝒆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𝒒𝒖𝒐𝒕𝒊𝒆𝒏𝒕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𝒂𝒏𝒅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𝒓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𝒃𝒆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𝒕𝒉𝒆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𝒓𝒆𝒎𝒂𝒊𝒏𝒅𝒆𝒓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=</m:t>
                      </m:r>
                      <m:r>
                        <a:rPr lang="en-IN" sz="3200" b="1" i="1" smtClean="0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I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/>
                            </a:rPr>
                            <m:t>𝒙</m:t>
                          </m:r>
                          <m:r>
                            <a:rPr lang="en-IN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3200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IN" sz="3200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+</m:t>
                      </m:r>
                      <m:r>
                        <a:rPr lang="en-IN" sz="3200" b="1" i="1" smtClean="0">
                          <a:latin typeface="Cambria Math"/>
                        </a:rPr>
                        <m:t>𝒓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         =</m:t>
                      </m:r>
                      <m:r>
                        <a:rPr lang="en-IN" sz="3200" b="1" i="1" smtClean="0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3200" b="1" i="1" smtClean="0">
                                  <a:latin typeface="Cambria Math"/>
                                </a:rPr>
                                <m:t>𝒂𝒙</m:t>
                              </m:r>
                              <m:r>
                                <a:rPr lang="en-IN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32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IN" sz="3200" b="1" i="1" smtClean="0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+</m:t>
                      </m:r>
                      <m:r>
                        <a:rPr lang="en-IN" sz="3200" b="1" i="1" smtClean="0">
                          <a:latin typeface="Cambria Math"/>
                        </a:rPr>
                        <m:t>𝒓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         =</m:t>
                      </m:r>
                      <m:f>
                        <m:f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latin typeface="Cambria Math"/>
                            </a:rPr>
                            <m:t>𝒒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N" sz="32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𝒂𝒙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sz="32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+</m:t>
                      </m:r>
                      <m:r>
                        <a:rPr lang="en-IN" sz="3200" b="1" i="1" smtClean="0">
                          <a:latin typeface="Cambria Math"/>
                        </a:rPr>
                        <m:t>𝒓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𝒕𝒉𝒊𝒔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𝒔𝒉𝒐𝒘𝒔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𝒕𝒉𝒂𝒕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𝒘𝒉𝒆𝒏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N" sz="3200" b="1" i="1" smtClean="0">
                          <a:latin typeface="Cambria Math"/>
                        </a:rPr>
                        <m:t>𝒊𝒔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𝒅𝒊𝒗𝒊𝒅𝒆𝒅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𝒃𝒚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𝒂𝒙</m:t>
                      </m:r>
                      <m:r>
                        <a:rPr lang="en-IN" sz="3200" b="1" i="1" smtClean="0">
                          <a:latin typeface="Cambria Math"/>
                        </a:rPr>
                        <m:t>−</m:t>
                      </m:r>
                      <m:r>
                        <a:rPr lang="en-IN" sz="3200" b="1" i="1" smtClean="0">
                          <a:latin typeface="Cambria Math"/>
                        </a:rPr>
                        <m:t>𝒃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𝒊𝒏𝒔𝒕𝒆𝒂𝒅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𝒐𝒇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𝒙</m:t>
                      </m:r>
                      <m:r>
                        <a:rPr lang="en-IN" sz="3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IN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IN" sz="32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𝒕𝒉𝒆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𝒓𝒆𝒎𝒂𝒊𝒏𝒅𝒆𝒓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𝒓𝒆𝒎𝒂𝒊𝒏𝒔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</a:rPr>
                        <m:t>𝒖𝒏𝒄𝒉𝒂𝒏𝒈𝒆𝒅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𝒘𝒉𝒆𝒓𝒆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𝒂𝒔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𝒕𝒉𝒆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𝒒𝒖𝒐𝒕𝒊𝒆𝒏𝒕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𝒊𝒔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𝒅𝒊𝒗𝒊𝒅𝒆𝒅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𝒃𝒚</m:t>
                      </m:r>
                      <m:r>
                        <a:rPr lang="en-IN" sz="3200" b="1" i="1" smtClean="0">
                          <a:latin typeface="Cambria Math"/>
                        </a:rPr>
                        <m:t> </m:t>
                      </m:r>
                      <m:r>
                        <a:rPr lang="en-IN" sz="3200" b="1" i="1" smtClean="0">
                          <a:latin typeface="Cambria Math"/>
                        </a:rPr>
                        <m:t>𝒂</m:t>
                      </m:r>
                      <m:r>
                        <a:rPr lang="en-IN" sz="3200" b="1" i="1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04800"/>
                <a:ext cx="8915400" cy="6202362"/>
              </a:xfrm>
              <a:blipFill rotWithShape="1">
                <a:blip r:embed="rId2"/>
                <a:stretch>
                  <a:fillRect t="-3540" r="-6293" b="-88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en-IN" sz="9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</a:t>
            </a:r>
            <a:r>
              <a:rPr lang="en-IN" sz="7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en-IN" sz="7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2916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 expression of the form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+……..+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b="0" dirty="0" smtClean="0"/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b="0" dirty="0" smtClean="0"/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dirty="0" smtClean="0"/>
                  <a:t>,……,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  </m:t>
                    </m:r>
                  </m:oMath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𝑎𝑟𝑒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𝑘𝑛𝑜𝑤𝑛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𝑎𝑠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𝑐𝑜𝑒𝑓𝑓𝑖𝑐𝑖𝑒𝑛𝑡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𝑜𝑓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N" b="0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𝑜𝑣𝑒𝑟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𝑓𝑖𝑒𝑙𝑑</m:t>
                      </m:r>
                      <m:r>
                        <a:rPr lang="en-IN" b="0" i="1" smtClean="0"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</a:rPr>
                        <m:t>𝐹</m:t>
                      </m:r>
                      <m:r>
                        <a:rPr lang="en-I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What is degree of this polynomial ?</a:t>
                </a:r>
              </a:p>
              <a:p>
                <a:pPr marL="137160" indent="0">
                  <a:buNone/>
                </a:pPr>
                <a:endParaRPr lang="en-IN" dirty="0"/>
              </a:p>
              <a:p>
                <a:pPr marL="137160" indent="0">
                  <a:buNone/>
                </a:pPr>
                <a:r>
                  <a:rPr lang="en-IN" dirty="0" smtClean="0"/>
                  <a:t>                       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degee 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IN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IN" dirty="0" smtClean="0">
                  <a:solidFill>
                    <a:srgbClr val="FFC000"/>
                  </a:solidFill>
                </a:endParaRPr>
              </a:p>
              <a:p>
                <a:pPr marL="137160" indent="0">
                  <a:buNone/>
                </a:pPr>
                <a:r>
                  <a:rPr lang="en-IN" dirty="0" smtClean="0"/>
                  <a:t>Otherwise we can’t say anything about its degree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e.g.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0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0</m:t>
                        </m:r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+6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−3</m:t>
                    </m:r>
                  </m:oMath>
                </a14:m>
                <a:endParaRPr lang="en-IN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                        Degree=3 not 5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667" b="-25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 Points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 smtClean="0"/>
                  <a:t> is known as leading coefficient while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is known as leading term.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is called constant term of polynomial</a:t>
                </a:r>
              </a:p>
              <a:p>
                <a:r>
                  <a:rPr lang="en-IN" dirty="0" smtClean="0"/>
                  <a:t>Polynomial with leading coefficient unity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 smtClean="0"/>
                  <a:t>=1) is known as </a:t>
                </a:r>
                <a:r>
                  <a:rPr lang="en-IN" dirty="0" err="1" smtClean="0"/>
                  <a:t>monic</a:t>
                </a:r>
                <a:r>
                  <a:rPr lang="en-IN" dirty="0" smtClean="0"/>
                  <a:t> polynomial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Various types of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43043415"/>
                  </p:ext>
                </p:extLst>
              </p:nvPr>
            </p:nvGraphicFramePr>
            <p:xfrm>
              <a:off x="381000" y="2286000"/>
              <a:ext cx="8305800" cy="341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336804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err="1" smtClean="0"/>
                            <a:t>Sr.No</a:t>
                          </a:r>
                          <a:r>
                            <a:rPr lang="en-IN" dirty="0" smtClean="0"/>
                            <a:t>.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 smtClean="0"/>
                            <a:t>Type of polynomial</a:t>
                          </a:r>
                        </a:p>
                        <a:p>
                          <a:pPr algn="ctr"/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smtClean="0"/>
                            <a:t>Degree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smtClean="0"/>
                            <a:t>Example</a:t>
                          </a:r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Zero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Not defined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Linear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=5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3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Quadratic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4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Cubic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3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−7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5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Biquadratic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4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+6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−8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6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err="1" smtClean="0"/>
                            <a:t>Quintic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5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43043415"/>
                  </p:ext>
                </p:extLst>
              </p:nvPr>
            </p:nvGraphicFramePr>
            <p:xfrm>
              <a:off x="381000" y="2286000"/>
              <a:ext cx="8305800" cy="341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336804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err="1" smtClean="0"/>
                            <a:t>Sr.No</a:t>
                          </a:r>
                          <a:r>
                            <a:rPr lang="en-IN" dirty="0" smtClean="0"/>
                            <a:t>.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 smtClean="0"/>
                            <a:t>Type of polynomial</a:t>
                          </a:r>
                        </a:p>
                        <a:p>
                          <a:pPr algn="ctr"/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smtClean="0"/>
                            <a:t>Degree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 smtClean="0"/>
                        </a:p>
                        <a:p>
                          <a:pPr algn="ctr"/>
                          <a:r>
                            <a:rPr lang="en-IN" dirty="0" smtClean="0"/>
                            <a:t>Example</a:t>
                          </a:r>
                          <a:endParaRPr lang="en-I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Zero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Not defined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327869" b="-5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Linear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427869" b="-4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3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Quadratic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527869" b="-3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4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Cubic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3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638333" b="-2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5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Biquadratic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4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726230" b="-12786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6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err="1" smtClean="0"/>
                            <a:t>Quintic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/>
                            <a:t>5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20" t="-826230" b="-278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0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3\Desktop\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Equality of two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Two polynomials in the same variable are said to be equal when they are of same degree and the corresponding coefficients are equal.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		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I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-7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IN" b="0" dirty="0" smtClean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)≠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)≠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Deg</m:t>
                    </m:r>
                    <m:r>
                      <a:rPr lang="en-IN" b="0" i="0" smtClean="0">
                        <a:latin typeface="Cambria Math"/>
                      </a:rPr>
                      <m:t>.</m:t>
                    </m:r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𝐷𝑒𝑔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.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>
                  <a:ea typeface="Cambria Math"/>
                </a:endParaRPr>
              </a:p>
              <a:p>
                <a:pPr marL="137160" indent="0">
                  <a:buNone/>
                </a:pPr>
                <a:r>
                  <a:rPr lang="en-IN" dirty="0" smtClean="0"/>
                  <a:t>  Corresponding coefficient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𝑖𝑠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𝑛𝑜𝑡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𝑒𝑞𝑢𝑎𝑙</m:t>
                    </m:r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𝑡𝑜</m:t>
                    </m:r>
                    <m:r>
                      <a:rPr lang="en-IN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IN" i="1" dirty="0" smtClean="0">
                  <a:latin typeface="Cambria Math"/>
                  <a:ea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N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 marL="13716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 r="-1407" b="-124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 of two polynomials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709160"/>
              </a:xfrm>
            </p:spPr>
            <p:txBody>
              <a:bodyPr/>
              <a:lstStyle/>
              <a:p>
                <a:pPr marL="137160" indent="0">
                  <a:buNone/>
                </a:pPr>
                <a:r>
                  <a:rPr lang="en-IN" dirty="0" smtClean="0"/>
                  <a:t>Let </a:t>
                </a: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/>
                      </a:rPr>
                      <m:t>+</m:t>
                    </m:r>
                    <m:r>
                      <a:rPr lang="en-IN" i="1">
                        <a:latin typeface="Cambria Math"/>
                      </a:rPr>
                      <m:t>…+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+ …</m:t>
                    </m:r>
                  </m:oMath>
                </a14:m>
                <a:endParaRPr lang="en-IN" dirty="0" smtClean="0"/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r>
                      <a:rPr lang="en-IN" b="0" i="1" smtClean="0">
                        <a:latin typeface="Cambria Math"/>
                      </a:rPr>
                      <m:t>…</m:t>
                    </m:r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  <m:r>
                          <a:rPr lang="en-IN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 smtClean="0"/>
                  <a:t>+…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Be any two polynomials over number system F.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Then their sum is denoted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+</m:t>
                    </m:r>
                    <m:r>
                      <a:rPr lang="en-IN" b="0" i="1" smtClean="0">
                        <a:latin typeface="Cambria Math"/>
                      </a:rPr>
                      <m:t>𝑔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while defined as 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+</m:t>
                      </m:r>
                      <m:r>
                        <a:rPr lang="en-IN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+……..+</m:t>
                      </m:r>
                      <m:sSub>
                        <m:sSubPr>
                          <m:ctrlPr>
                            <a:rPr lang="en-I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  <m:r>
                            <a:rPr lang="en-IN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:r>
                  <a:rPr lang="en-IN" dirty="0" smtClean="0"/>
                  <a:t>						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 smtClean="0"/>
                  <a:t>+……..</a:t>
                </a:r>
              </a:p>
              <a:p>
                <a:pPr marL="137160" indent="0">
                  <a:buNone/>
                </a:pPr>
                <a:r>
                  <a:rPr lang="en-I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    </m:t>
                    </m:r>
                    <m:r>
                      <a:rPr lang="en-IN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=0,1,2,3,………,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,…..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709160"/>
              </a:xfrm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37160" indent="0">
                  <a:buNone/>
                </a:pPr>
                <a:r>
                  <a:rPr lang="en-IN" dirty="0" smtClean="0"/>
                  <a:t>	   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5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</a:rPr>
                      <m:t>−</m:t>
                    </m:r>
                    <m:r>
                      <a:rPr lang="en-IN" b="0" i="1" dirty="0" smtClean="0">
                        <a:latin typeface="Cambria Math"/>
                      </a:rPr>
                      <m:t>3</m:t>
                    </m:r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/>
                      </a:rPr>
                      <m:t>+</m:t>
                    </m:r>
                    <m:r>
                      <a:rPr lang="en-IN" b="0" i="1" smtClean="0"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</a:rPr>
                        <m:t>−2</m:t>
                      </m:r>
                      <m:r>
                        <a:rPr lang="en-IN" i="1"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latin typeface="Cambria Math"/>
                        </a:rPr>
                        <m:t>5</m:t>
                      </m:r>
                      <m:r>
                        <a:rPr lang="en-IN" i="1">
                          <a:latin typeface="Cambria Math"/>
                        </a:rPr>
                        <m:t>𝑥</m:t>
                      </m:r>
                      <m:r>
                        <a:rPr lang="en-IN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latin typeface="Cambria Math"/>
                        </a:rPr>
                        <m:t>8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r>
                  <a:rPr lang="en-IN" dirty="0" smtClean="0"/>
                  <a:t>Then </a:t>
                </a: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=3+2</m:t>
                      </m:r>
                      <m:r>
                        <a:rPr lang="en-IN" b="0" i="1" smtClean="0">
                          <a:latin typeface="Cambria Math"/>
                        </a:rPr>
                        <m:t>𝑥</m:t>
                      </m:r>
                      <m:r>
                        <a:rPr lang="en-IN" b="0" i="1" smtClean="0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N" dirty="0" smtClean="0"/>
              </a:p>
              <a:p>
                <a:pPr marL="137160" indent="0">
                  <a:buNone/>
                </a:pPr>
                <a:endParaRPr lang="en-IN" dirty="0"/>
              </a:p>
              <a:p>
                <a:pPr marL="137160" indent="0">
                  <a:buNone/>
                </a:pPr>
                <a:endParaRPr lang="en-IN" dirty="0"/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𝑁𝑜𝑡𝑒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𝑎𝑟𝑒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𝑛𝑜𝑛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𝑧𝑒𝑟𝑜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𝑝𝑜𝑙𝑦𝑛𝑜𝑚𝑖𝑎𝑙</m:t>
                      </m:r>
                    </m:oMath>
                  </m:oMathPara>
                </a14:m>
                <a:endParaRPr lang="en-IN" b="0" dirty="0" smtClean="0">
                  <a:solidFill>
                    <a:srgbClr val="FFFF00"/>
                  </a:solidFill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𝑒𝑖𝑡h𝑒𝑟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𝑧𝑒𝑟𝑜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𝑝𝑜𝑙𝑦𝑛𝑜𝑚𝑖𝑎𝑙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N" b="0" dirty="0" smtClean="0">
                  <a:solidFill>
                    <a:srgbClr val="FFFF00"/>
                  </a:solidFill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𝑑𝑒𝑔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a:rPr lang="en-IN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𝑑𝑒𝑔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𝑑𝑒𝑔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7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2268</TotalTime>
  <Words>1583</Words>
  <Application>Microsoft Office PowerPoint</Application>
  <PresentationFormat>On-screen Show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POLYNOMIALS </vt:lpstr>
      <vt:lpstr>POLYNOMIAL</vt:lpstr>
      <vt:lpstr>An expression of the form</vt:lpstr>
      <vt:lpstr>Main Points</vt:lpstr>
      <vt:lpstr>Various types of Polynomials</vt:lpstr>
      <vt:lpstr>PowerPoint Presentation</vt:lpstr>
      <vt:lpstr>Equality of two polynomials</vt:lpstr>
      <vt:lpstr>Sum of two polynomials</vt:lpstr>
      <vt:lpstr>Example</vt:lpstr>
      <vt:lpstr>Example  f(x)=5x^4-3x^3+2x^2-4x+6  g(x)=-5x^4+4x^3+x^2-6x+1  f(x)+g(x)=x^3+4x^2-10x+7  Deg.(f(x)+g(x))=3 &lt; 4  </vt:lpstr>
      <vt:lpstr>Difference of two polynomials</vt:lpstr>
      <vt:lpstr>Product of two polynomials</vt:lpstr>
      <vt:lpstr>Important Points</vt:lpstr>
      <vt:lpstr>Divisibility of Polynomials</vt:lpstr>
      <vt:lpstr>Euclidean Algorithm for Polynomials</vt:lpstr>
      <vt:lpstr>Remainder Theorem</vt:lpstr>
      <vt:lpstr>Factor Theorem</vt:lpstr>
      <vt:lpstr>PowerPoint Presentation</vt:lpstr>
      <vt:lpstr>Horner’s Method of Synthetic Division</vt:lpstr>
      <vt:lpstr>PowerPoint Presentation</vt:lpstr>
      <vt:lpstr>PowerPoint Presentation</vt:lpstr>
      <vt:lpstr>PowerPoint Presentation</vt:lpstr>
      <vt:lpstr>Note :When divisoris ax-b i.e. a(x-b/a), we divide f(x)by x-b/a  . Let q(x)be the quotient and r be the remainder f(x)=q(x)(x-b/a)+r          =q(x)((ax-b)/a)+r          =(q(x))/a (ax-b)+r this shows that when f(x)is divided by  ax-b instead of x-b/a  the remainder remains  unchanged where as the quotient is divided by a. </vt:lpstr>
      <vt:lpstr>THANKS.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</dc:title>
  <dc:creator>hp3</dc:creator>
  <cp:lastModifiedBy>hp3</cp:lastModifiedBy>
  <cp:revision>66</cp:revision>
  <dcterms:created xsi:type="dcterms:W3CDTF">2006-08-16T00:00:00Z</dcterms:created>
  <dcterms:modified xsi:type="dcterms:W3CDTF">2020-01-22T13:18:46Z</dcterms:modified>
</cp:coreProperties>
</file>