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theme/theme1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6.xml" ContentType="application/vnd.openxmlformats-officedocument.theme+xml"/>
  <Override PartName="/ppt/slideLayouts/slideLayout34.xml" ContentType="application/vnd.openxmlformats-officedocument.presentationml.slideLayout+xml"/>
  <Override PartName="/ppt/theme/theme17.xml" ContentType="application/vnd.openxmlformats-officedocument.theme+xml"/>
  <Override PartName="/ppt/slideLayouts/slideLayout3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 id="2147483985" r:id="rId2"/>
    <p:sldMasterId id="2147483987" r:id="rId3"/>
    <p:sldMasterId id="2147483989" r:id="rId4"/>
    <p:sldMasterId id="2147483991" r:id="rId5"/>
    <p:sldMasterId id="2147483993" r:id="rId6"/>
    <p:sldMasterId id="2147483995" r:id="rId7"/>
    <p:sldMasterId id="2147483997" r:id="rId8"/>
    <p:sldMasterId id="2147483999" r:id="rId9"/>
    <p:sldMasterId id="2147484001" r:id="rId10"/>
    <p:sldMasterId id="2147484003" r:id="rId11"/>
    <p:sldMasterId id="2147484005" r:id="rId12"/>
    <p:sldMasterId id="2147484007" r:id="rId13"/>
    <p:sldMasterId id="2147484009" r:id="rId14"/>
    <p:sldMasterId id="2147484011" r:id="rId15"/>
    <p:sldMasterId id="2147484016" r:id="rId16"/>
    <p:sldMasterId id="2147484019" r:id="rId17"/>
    <p:sldMasterId id="2147484021" r:id="rId18"/>
  </p:sldMasterIdLst>
  <p:notesMasterIdLst>
    <p:notesMasterId r:id="rId48"/>
  </p:notesMasterIdLst>
  <p:sldIdLst>
    <p:sldId id="256" r:id="rId19"/>
    <p:sldId id="289" r:id="rId20"/>
    <p:sldId id="257" r:id="rId21"/>
    <p:sldId id="295" r:id="rId22"/>
    <p:sldId id="296" r:id="rId23"/>
    <p:sldId id="297" r:id="rId24"/>
    <p:sldId id="261" r:id="rId25"/>
    <p:sldId id="263" r:id="rId26"/>
    <p:sldId id="264" r:id="rId27"/>
    <p:sldId id="265" r:id="rId28"/>
    <p:sldId id="266" r:id="rId29"/>
    <p:sldId id="284" r:id="rId30"/>
    <p:sldId id="269" r:id="rId31"/>
    <p:sldId id="285" r:id="rId32"/>
    <p:sldId id="271" r:id="rId33"/>
    <p:sldId id="286" r:id="rId34"/>
    <p:sldId id="273" r:id="rId35"/>
    <p:sldId id="274" r:id="rId36"/>
    <p:sldId id="275" r:id="rId37"/>
    <p:sldId id="291" r:id="rId38"/>
    <p:sldId id="276" r:id="rId39"/>
    <p:sldId id="277" r:id="rId40"/>
    <p:sldId id="287" r:id="rId41"/>
    <p:sldId id="279" r:id="rId42"/>
    <p:sldId id="293" r:id="rId43"/>
    <p:sldId id="280" r:id="rId44"/>
    <p:sldId id="281" r:id="rId45"/>
    <p:sldId id="294" r:id="rId46"/>
    <p:sldId id="28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1"/>
    <a:srgbClr val="572BA5"/>
    <a:srgbClr val="690562"/>
    <a:srgbClr val="7E325D"/>
    <a:srgbClr val="00462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9" autoAdjust="0"/>
    <p:restoredTop sz="94343" autoAdjust="0"/>
  </p:normalViewPr>
  <p:slideViewPr>
    <p:cSldViewPr>
      <p:cViewPr>
        <p:scale>
          <a:sx n="48" d="100"/>
          <a:sy n="48" d="100"/>
        </p:scale>
        <p:origin x="-1158" y="-54"/>
      </p:cViewPr>
      <p:guideLst>
        <p:guide orient="horz" pos="2160"/>
        <p:guide pos="2880"/>
      </p:guideLst>
    </p:cSldViewPr>
  </p:slideViewPr>
  <p:outlineViewPr>
    <p:cViewPr>
      <p:scale>
        <a:sx n="33" d="100"/>
        <a:sy n="33" d="100"/>
      </p:scale>
      <p:origin x="0" y="-8118"/>
    </p:cViewPr>
  </p:outlineViewPr>
  <p:notesTextViewPr>
    <p:cViewPr>
      <p:scale>
        <a:sx n="100" d="100"/>
        <a:sy n="100"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BDD59-3097-44F2-82F4-DA696CC6FD9C}" type="datetimeFigureOut">
              <a:rPr lang="en-US" smtClean="0"/>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4A7D8-90EC-4C44-87EC-245CA8EF2E89}" type="slidenum">
              <a:rPr lang="en-US" smtClean="0"/>
              <a:pPr/>
              <a:t>‹#›</a:t>
            </a:fld>
            <a:endParaRPr lang="en-US"/>
          </a:p>
        </p:txBody>
      </p:sp>
    </p:spTree>
    <p:extLst>
      <p:ext uri="{BB962C8B-B14F-4D97-AF65-F5344CB8AC3E}">
        <p14:creationId xmlns:p14="http://schemas.microsoft.com/office/powerpoint/2010/main" val="212871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24A7D8-90EC-4C44-87EC-245CA8EF2E89}"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1952644703"/>
      </p:ext>
    </p:extLst>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D8C250-DC29-4715-BE17-884DBC346B2D}"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30057306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D8C250-DC29-4715-BE17-884DBC346B2D}"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32066485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D8C250-DC29-4715-BE17-884DBC346B2D}"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22DE-ABA1-424B-8903-4DD503A79E18}" type="slidenum">
              <a:rPr lang="en-US" smtClean="0"/>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2369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D8C250-DC29-4715-BE17-884DBC346B2D}"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1280240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BD8C250-DC29-4715-BE17-884DBC346B2D}"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34115576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BD8C250-DC29-4715-BE17-884DBC346B2D}"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42708268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1534124215"/>
      </p:ext>
    </p:extLst>
  </p:cSld>
  <p:clrMapOvr>
    <a:masterClrMapping/>
  </p:clrMapOvr>
  <p:transition spd="med">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165949748"/>
      </p:ext>
    </p:extLst>
  </p:cSld>
  <p:clrMapOvr>
    <a:masterClrMapping/>
  </p:clrMapOvr>
  <p:transition spd="med">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030532463"/>
      </p:ext>
    </p:extLst>
  </p:cSld>
  <p:clrMapOvr>
    <a:masterClrMapping/>
  </p:clrMapOvr>
  <p:transition spd="med">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699924839"/>
      </p:ext>
    </p:extLst>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1873276357"/>
      </p:ext>
    </p:extLst>
  </p:cSld>
  <p:clrMapOvr>
    <a:masterClrMapping/>
  </p:clrMapOvr>
  <p:transition spd="med">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549274098"/>
      </p:ext>
    </p:extLst>
  </p:cSld>
  <p:clrMapOvr>
    <a:masterClrMapping/>
  </p:clrMapOvr>
  <p:transition spd="med">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612027518"/>
      </p:ext>
    </p:extLst>
  </p:cSld>
  <p:clrMapOvr>
    <a:masterClrMapping/>
  </p:clrMapOvr>
  <p:transition spd="med">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3772537000"/>
      </p:ext>
    </p:extLst>
  </p:cSld>
  <p:clrMapOvr>
    <a:masterClrMapping/>
  </p:clrMapOvr>
  <p:transition spd="med">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66275961"/>
      </p:ext>
    </p:extLst>
  </p:cSld>
  <p:clrMapOvr>
    <a:masterClrMapping/>
  </p:clrMapOvr>
  <p:transition spd="med">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233458005"/>
      </p:ext>
    </p:extLst>
  </p:cSld>
  <p:clrMapOvr>
    <a:masterClrMapping/>
  </p:clrMapOvr>
  <p:transition spd="med">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4198731607"/>
      </p:ext>
    </p:extLst>
  </p:cSld>
  <p:clrMapOvr>
    <a:masterClrMapping/>
  </p:clrMapOvr>
  <p:transition spd="med">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360044996"/>
      </p:ext>
    </p:extLst>
  </p:cSld>
  <p:clrMapOvr>
    <a:masterClrMapping/>
  </p:clrMapOvr>
  <p:transition spd="med">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3319796801"/>
      </p:ext>
    </p:extLst>
  </p:cSld>
  <p:clrMapOvr>
    <a:masterClrMapping/>
  </p:clrMapOvr>
  <p:transition spd="med">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4224014608"/>
      </p:ext>
    </p:extLst>
  </p:cSld>
  <p:clrMapOvr>
    <a:masterClrMapping/>
  </p:clrMapOvr>
  <p:transition spd="med">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1980950424"/>
      </p:ext>
    </p:extLst>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1307103808"/>
      </p:ext>
    </p:extLst>
  </p:cSld>
  <p:clrMapOvr>
    <a:masterClrMapping/>
  </p:clrMapOvr>
  <p:transition spd="med">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56217395"/>
      </p:ext>
    </p:extLst>
  </p:cSld>
  <p:clrMapOvr>
    <a:masterClrMapping/>
  </p:clrMapOvr>
  <p:transition spd="med">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1725772191"/>
      </p:ext>
    </p:extLst>
  </p:cSld>
  <p:clrMapOvr>
    <a:masterClrMapping/>
  </p:clrMapOvr>
  <p:transition spd="med">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216310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078334010"/>
      </p:ext>
    </p:extLst>
  </p:cSld>
  <p:clrMapOvr>
    <a:masterClrMapping/>
  </p:clrMapOvr>
  <p:transition spd="med">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1562093032"/>
      </p:ext>
    </p:extLst>
  </p:cSld>
  <p:clrMapOvr>
    <a:masterClrMapping/>
  </p:clrMapOvr>
  <p:transition spd="med">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8C250-DC29-4715-BE17-884DBC346B2D}"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1980654590"/>
      </p:ext>
    </p:extLst>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D8C250-DC29-4715-BE17-884DBC346B2D}"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280632274"/>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D8C250-DC29-4715-BE17-884DBC346B2D}" type="datetimeFigureOut">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1882892454"/>
      </p:ext>
    </p:extLst>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8C250-DC29-4715-BE17-884DBC346B2D}"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3672332439"/>
      </p:ext>
    </p:extLst>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8C250-DC29-4715-BE17-884DBC346B2D}" type="datetimeFigureOut">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565063314"/>
      </p:ext>
    </p:extLst>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D8C250-DC29-4715-BE17-884DBC346B2D}"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3297538320"/>
      </p:ext>
    </p:extLst>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D8C250-DC29-4715-BE17-884DBC346B2D}"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22DE-ABA1-424B-8903-4DD503A79E18}" type="slidenum">
              <a:rPr lang="en-US" smtClean="0"/>
              <a:pPr/>
              <a:t>‹#›</a:t>
            </a:fld>
            <a:endParaRPr lang="en-US"/>
          </a:p>
        </p:txBody>
      </p:sp>
    </p:spTree>
    <p:extLst>
      <p:ext uri="{BB962C8B-B14F-4D97-AF65-F5344CB8AC3E}">
        <p14:creationId xmlns:p14="http://schemas.microsoft.com/office/powerpoint/2010/main" val="2021063519"/>
      </p:ext>
    </p:extLst>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1.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4.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1641792221"/>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transition spd="med">
    <p:wipe dir="d"/>
  </p:transition>
  <p:timing>
    <p:tnLst>
      <p:par>
        <p:cTn id="1" dur="indefinite" restart="never" nodeType="tmRoot"/>
      </p:par>
    </p:tnLst>
  </p:timing>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3596610061"/>
      </p:ext>
    </p:extLst>
  </p:cSld>
  <p:clrMap bg1="dk1" tx1="lt1" bg2="dk2" tx2="lt2" accent1="accent1" accent2="accent2" accent3="accent3" accent4="accent4" accent5="accent5" accent6="accent6" hlink="hlink" folHlink="folHlink"/>
  <p:sldLayoutIdLst>
    <p:sldLayoutId id="2147484002"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583658833"/>
      </p:ext>
    </p:extLst>
  </p:cSld>
  <p:clrMap bg1="dk1" tx1="lt1" bg2="dk2" tx2="lt2" accent1="accent1" accent2="accent2" accent3="accent3" accent4="accent4" accent5="accent5" accent6="accent6" hlink="hlink" folHlink="folHlink"/>
  <p:sldLayoutIdLst>
    <p:sldLayoutId id="2147484004"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2704785239"/>
      </p:ext>
    </p:extLst>
  </p:cSld>
  <p:clrMap bg1="dk1" tx1="lt1" bg2="dk2" tx2="lt2" accent1="accent1" accent2="accent2" accent3="accent3" accent4="accent4" accent5="accent5" accent6="accent6" hlink="hlink" folHlink="folHlink"/>
  <p:sldLayoutIdLst>
    <p:sldLayoutId id="2147484006"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1063907479"/>
      </p:ext>
    </p:extLst>
  </p:cSld>
  <p:clrMap bg1="dk1" tx1="lt1" bg2="dk2" tx2="lt2" accent1="accent1" accent2="accent2" accent3="accent3" accent4="accent4" accent5="accent5" accent6="accent6" hlink="hlink" folHlink="folHlink"/>
  <p:sldLayoutIdLst>
    <p:sldLayoutId id="2147484008"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3478856599"/>
      </p:ext>
    </p:extLst>
  </p:cSld>
  <p:clrMap bg1="dk1" tx1="lt1" bg2="dk2" tx2="lt2" accent1="accent1" accent2="accent2" accent3="accent3" accent4="accent4" accent5="accent5" accent6="accent6" hlink="hlink" folHlink="folHlink"/>
  <p:sldLayoutIdLst>
    <p:sldLayoutId id="2147484010"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3160183783"/>
      </p:ext>
    </p:extLst>
  </p:cSld>
  <p:clrMap bg1="dk1" tx1="lt1" bg2="dk2" tx2="lt2" accent1="accent1" accent2="accent2" accent3="accent3" accent4="accent4" accent5="accent5" accent6="accent6" hlink="hlink" folHlink="folHlink"/>
  <p:sldLayoutIdLst>
    <p:sldLayoutId id="2147484012"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681858746"/>
      </p:ext>
    </p:extLst>
  </p:cSld>
  <p:clrMap bg1="dk1" tx1="lt1" bg2="dk2" tx2="lt2" accent1="accent1" accent2="accent2" accent3="accent3" accent4="accent4" accent5="accent5" accent6="accent6" hlink="hlink" folHlink="folHlink"/>
  <p:sldLayoutIdLst>
    <p:sldLayoutId id="2147484017" r:id="rId1"/>
    <p:sldLayoutId id="2147484018" r:id="rId2"/>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2950820503"/>
      </p:ext>
    </p:extLst>
  </p:cSld>
  <p:clrMap bg1="dk1" tx1="lt1" bg2="dk2" tx2="lt2" accent1="accent1" accent2="accent2" accent3="accent3" accent4="accent4" accent5="accent5" accent6="accent6" hlink="hlink" folHlink="folHlink"/>
  <p:sldLayoutIdLst>
    <p:sldLayoutId id="2147484020"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903861309"/>
      </p:ext>
    </p:extLst>
  </p:cSld>
  <p:clrMap bg1="dk1" tx1="lt1" bg2="dk2" tx2="lt2" accent1="accent1" accent2="accent2" accent3="accent3" accent4="accent4" accent5="accent5" accent6="accent6" hlink="hlink" folHlink="folHlink"/>
  <p:sldLayoutIdLst>
    <p:sldLayoutId id="2147484022"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1308502582"/>
      </p:ext>
    </p:extLst>
  </p:cSld>
  <p:clrMap bg1="dk1" tx1="lt1" bg2="dk2" tx2="lt2" accent1="accent1" accent2="accent2" accent3="accent3" accent4="accent4" accent5="accent5" accent6="accent6" hlink="hlink" folHlink="folHlink"/>
  <p:sldLayoutIdLst>
    <p:sldLayoutId id="2147483986"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1516718835"/>
      </p:ext>
    </p:extLst>
  </p:cSld>
  <p:clrMap bg1="dk1" tx1="lt1" bg2="dk2" tx2="lt2" accent1="accent1" accent2="accent2" accent3="accent3" accent4="accent4" accent5="accent5" accent6="accent6" hlink="hlink" folHlink="folHlink"/>
  <p:sldLayoutIdLst>
    <p:sldLayoutId id="2147483988"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773484278"/>
      </p:ext>
    </p:extLst>
  </p:cSld>
  <p:clrMap bg1="dk1" tx1="lt1" bg2="dk2" tx2="lt2" accent1="accent1" accent2="accent2" accent3="accent3" accent4="accent4" accent5="accent5" accent6="accent6" hlink="hlink" folHlink="folHlink"/>
  <p:sldLayoutIdLst>
    <p:sldLayoutId id="2147483990"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3893396101"/>
      </p:ext>
    </p:extLst>
  </p:cSld>
  <p:clrMap bg1="dk1" tx1="lt1" bg2="dk2" tx2="lt2" accent1="accent1" accent2="accent2" accent3="accent3" accent4="accent4" accent5="accent5" accent6="accent6" hlink="hlink" folHlink="folHlink"/>
  <p:sldLayoutIdLst>
    <p:sldLayoutId id="2147483992"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1168497892"/>
      </p:ext>
    </p:extLst>
  </p:cSld>
  <p:clrMap bg1="dk1" tx1="lt1" bg2="dk2" tx2="lt2" accent1="accent1" accent2="accent2" accent3="accent3" accent4="accent4" accent5="accent5" accent6="accent6" hlink="hlink" folHlink="folHlink"/>
  <p:sldLayoutIdLst>
    <p:sldLayoutId id="2147483994"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4059734367"/>
      </p:ext>
    </p:extLst>
  </p:cSld>
  <p:clrMap bg1="dk1" tx1="lt1" bg2="dk2" tx2="lt2" accent1="accent1" accent2="accent2" accent3="accent3" accent4="accent4" accent5="accent5" accent6="accent6" hlink="hlink" folHlink="folHlink"/>
  <p:sldLayoutIdLst>
    <p:sldLayoutId id="2147483996"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1995050789"/>
      </p:ext>
    </p:extLst>
  </p:cSld>
  <p:clrMap bg1="dk1" tx1="lt1" bg2="dk2" tx2="lt2" accent1="accent1" accent2="accent2" accent3="accent3" accent4="accent4" accent5="accent5" accent6="accent6" hlink="hlink" folHlink="folHlink"/>
  <p:sldLayoutIdLst>
    <p:sldLayoutId id="2147483998"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BD8C250-DC29-4715-BE17-884DBC346B2D}" type="datetimeFigureOut">
              <a:rPr lang="en-US" smtClean="0"/>
              <a:pPr/>
              <a:t>1/28/2020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9CF22DE-ABA1-424B-8903-4DD503A79E18}" type="slidenum">
              <a:rPr lang="en-US" smtClean="0"/>
              <a:pPr/>
              <a:t>‹#›</a:t>
            </a:fld>
            <a:endParaRPr lang="en-US"/>
          </a:p>
        </p:txBody>
      </p:sp>
    </p:spTree>
    <p:extLst>
      <p:ext uri="{BB962C8B-B14F-4D97-AF65-F5344CB8AC3E}">
        <p14:creationId xmlns:p14="http://schemas.microsoft.com/office/powerpoint/2010/main" val="1280290394"/>
      </p:ext>
    </p:extLst>
  </p:cSld>
  <p:clrMap bg1="dk1" tx1="lt1" bg2="dk2" tx2="lt2" accent1="accent1" accent2="accent2" accent3="accent3" accent4="accent4" accent5="accent5" accent6="accent6" hlink="hlink" folHlink="folHlink"/>
  <p:sldLayoutIdLst>
    <p:sldLayoutId id="2147484000" r:id="rId1"/>
  </p:sldLayoutIdLst>
  <p:transition spd="med">
    <p:wipe dir="d"/>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143000"/>
          </a:xfrm>
        </p:spPr>
        <p:txBody>
          <a:bodyPr>
            <a:normAutofit/>
          </a:bodyPr>
          <a:lstStyle/>
          <a:p>
            <a:pPr algn="ctr"/>
            <a:r>
              <a:rPr lang="pa-IN" sz="4400" dirty="0" smtClean="0">
                <a:solidFill>
                  <a:schemeClr val="accent5">
                    <a:lumMod val="40000"/>
                    <a:lumOff val="60000"/>
                  </a:schemeClr>
                </a:solidFill>
                <a:effectLst>
                  <a:outerShdw blurRad="38100" dist="38100" dir="2700000" algn="tl">
                    <a:srgbClr val="000000">
                      <a:alpha val="43137"/>
                    </a:srgbClr>
                  </a:outerShdw>
                </a:effectLst>
              </a:rPr>
              <a:t>ਆਧੁਨਿਕ</a:t>
            </a:r>
            <a:r>
              <a:rPr lang="pa-IN" sz="4800" dirty="0" smtClean="0">
                <a:solidFill>
                  <a:schemeClr val="accent5">
                    <a:lumMod val="40000"/>
                    <a:lumOff val="60000"/>
                  </a:schemeClr>
                </a:solidFill>
              </a:rPr>
              <a:t> ਪੰਜਾਬੀ ਕਾਵਿ</a:t>
            </a:r>
            <a:endParaRPr lang="en-US" sz="4800" dirty="0">
              <a:solidFill>
                <a:schemeClr val="accent5">
                  <a:lumMod val="40000"/>
                  <a:lumOff val="60000"/>
                </a:schemeClr>
              </a:solidFill>
            </a:endParaRPr>
          </a:p>
        </p:txBody>
      </p:sp>
      <p:sp>
        <p:nvSpPr>
          <p:cNvPr id="3" name="Subtitle 2"/>
          <p:cNvSpPr>
            <a:spLocks noGrp="1"/>
          </p:cNvSpPr>
          <p:nvPr>
            <p:ph type="subTitle" idx="1"/>
          </p:nvPr>
        </p:nvSpPr>
        <p:spPr>
          <a:xfrm>
            <a:off x="838200" y="2209800"/>
            <a:ext cx="7696200" cy="3810000"/>
          </a:xfrm>
        </p:spPr>
        <p:txBody>
          <a:bodyPr>
            <a:normAutofit fontScale="92500"/>
          </a:bodyPr>
          <a:lstStyle/>
          <a:p>
            <a:pPr algn="just"/>
            <a:r>
              <a:rPr lang="pa-IN" sz="2800" dirty="0" smtClean="0">
                <a:solidFill>
                  <a:schemeClr val="tx1">
                    <a:lumMod val="95000"/>
                  </a:schemeClr>
                </a:solidFill>
              </a:rPr>
              <a:t>ਆਧੁਨਿਕ ਪੰਜਾਬੀ ਕਵਿਤਾ ਵਿਭਿੰਨ ਇਤਿਹਾਸਕ ਪੜਾਵਾਂ ਵਿੱਚੋਂ ਲੰਘਦੀ ਅੱਡੋ-ਅੱਡ ਸਾਹਿਤਕ ਪ੍ਰਵਿਰਤੀਆਂ ਨੂੰ ਜਨਮ ਦਿੰਦੀ ਅਜੋਕੇ ਸਮੇਂ ਤੱਕ ਨਿਰੰਤਰ ਵਿਗਸਦੀ ਆ ਰਹੀ ਹੈ। ਇਤਿਹਾਸਕ ਪੜਾਵਾਂ ਤੇ ਕਾਵਿਕ ਪ੍ਰਵਿਰਤੀਆਂ ਪੱਖੋਂ ਇਸ ਕਵਿਤਾ ਦੇ ਚਾਰ ਮੁੱਖ ਕਾਲ-ਖੰਡ ਮੰਨੇ ਜਾ ਸਕਦੇ ਹਨ, ਪਰ ਇਹਨਾਂ ਕਾਲ-ਖੰਡਾਂ ਦੇ ਅੰਦਰ ਵਿਭਿੰਨ ਸਮਾਨਾਂਤਰ ਪ੍ਰਵਿਰਤੀਆਂ ਹਾਜ਼ਰ ਹਨ ਅਤੇ ਨਾਲੇ-ਨਾਲ ਮੁੱਲਵਾਨ ਸਿਰਜਣਾਤਮਕ ਨਿਰੰਤਰਤਾ ਵੀ ਹਾਜ਼ਰ ਰਹੀ ਹੈ।</a:t>
            </a:r>
            <a:endParaRPr lang="en-US" sz="2800" dirty="0">
              <a:solidFill>
                <a:schemeClr val="tx1">
                  <a:lumMod val="95000"/>
                </a:schemeClr>
              </a:solidFill>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905000"/>
            <a:ext cx="4343400" cy="2667000"/>
          </a:xfrm>
        </p:spPr>
        <p:txBody>
          <a:bodyPr>
            <a:noAutofit/>
          </a:bodyPr>
          <a:lstStyle/>
          <a:p>
            <a:pPr algn="just"/>
            <a:r>
              <a:rPr lang="pa-IN" sz="2500" dirty="0"/>
              <a:t>“</a:t>
            </a:r>
            <a:r>
              <a:rPr lang="en-IN" sz="2500" dirty="0"/>
              <a:t> </a:t>
            </a:r>
            <a:r>
              <a:rPr lang="pa-IN" sz="2500" dirty="0"/>
              <a:t>ਤੂੜੀ ਤੰਦ ਸਾਂਭ ਹਾੜੀ ਵੇਚ ਵੱਟ ਕੇ</a:t>
            </a:r>
            <a:br>
              <a:rPr lang="pa-IN" sz="2500" dirty="0"/>
            </a:br>
            <a:r>
              <a:rPr lang="pa-IN" sz="2500" dirty="0"/>
              <a:t>ਲੰਬੜਾਂ ਤਚੇ ਸ਼ਾਹਾਂ ਦਾ ਹਿਸਾਬ ਕੱਟ ਕੇ</a:t>
            </a:r>
            <a:br>
              <a:rPr lang="pa-IN" sz="2500" dirty="0"/>
            </a:br>
            <a:r>
              <a:rPr lang="pa-IN" sz="2500" dirty="0"/>
              <a:t>ਪੱਗ ਝੱਗਾ ਚਾਦਰਾ ਨਵਾਂ ਸਿਵਾਇ ਕੇ</a:t>
            </a:r>
            <a:br>
              <a:rPr lang="pa-IN" sz="2500" dirty="0"/>
            </a:br>
            <a:r>
              <a:rPr lang="pa-IN" sz="2500" dirty="0"/>
              <a:t>ਸੰਮਾਂ ਵਾਲੀ ਡਾਂਗ ਉੱਤੇ ਤੇਲ ਲਾਇ ਕੇ</a:t>
            </a:r>
            <a:br>
              <a:rPr lang="pa-IN" sz="2500" dirty="0"/>
            </a:br>
            <a:r>
              <a:rPr lang="pa-IN" sz="2500" dirty="0"/>
              <a:t>ਕੱਛੇ ਮਾਰ ਵੰਝਲੀ ਆਨੰਦ ਛਾ ਗਿਆ</a:t>
            </a:r>
            <a:br>
              <a:rPr lang="pa-IN" sz="2500" dirty="0"/>
            </a:br>
            <a:r>
              <a:rPr lang="pa-IN" sz="2500" dirty="0"/>
              <a:t>ਮਾਰਦਾ ਦਮਾਮੇ ਜੱਟ ਮੇਲੇ ਆ ਗਿਆ</a:t>
            </a:r>
            <a:r>
              <a:rPr lang="en-IN" sz="2500" dirty="0"/>
              <a:t> </a:t>
            </a:r>
            <a:r>
              <a:rPr lang="pa-IN" sz="2500" dirty="0"/>
              <a:t>”</a:t>
            </a:r>
            <a:r>
              <a:rPr lang="pa-IN" sz="2300" dirty="0"/>
              <a:t/>
            </a:r>
            <a:br>
              <a:rPr lang="pa-IN" sz="2300" dirty="0"/>
            </a:br>
            <a:endParaRPr lang="en-IN" sz="2300" dirty="0"/>
          </a:p>
        </p:txBody>
      </p:sp>
      <p:pic>
        <p:nvPicPr>
          <p:cNvPr id="2050" name="Picture 2" descr="C:\Users\user\Desktop\ਮੇਲਾ 2.JPG"/>
          <p:cNvPicPr>
            <a:picLocks noChangeAspect="1" noChangeArrowheads="1"/>
          </p:cNvPicPr>
          <p:nvPr/>
        </p:nvPicPr>
        <p:blipFill rotWithShape="1">
          <a:blip r:embed="rId2"/>
          <a:srcRect b="9091"/>
          <a:stretch/>
        </p:blipFill>
        <p:spPr bwMode="auto">
          <a:xfrm>
            <a:off x="4953000" y="1295400"/>
            <a:ext cx="3768090" cy="3505200"/>
          </a:xfrm>
          <a:prstGeom prst="rect">
            <a:avLst/>
          </a:prstGeom>
          <a:noFill/>
        </p:spPr>
      </p:pic>
      <p:sp>
        <p:nvSpPr>
          <p:cNvPr id="4" name="TextBox 3"/>
          <p:cNvSpPr txBox="1"/>
          <p:nvPr/>
        </p:nvSpPr>
        <p:spPr>
          <a:xfrm>
            <a:off x="838200" y="5486400"/>
            <a:ext cx="7543800" cy="446276"/>
          </a:xfrm>
          <a:prstGeom prst="rect">
            <a:avLst/>
          </a:prstGeom>
          <a:noFill/>
        </p:spPr>
        <p:txBody>
          <a:bodyPr wrap="square" rtlCol="0">
            <a:spAutoFit/>
          </a:bodyPr>
          <a:lstStyle/>
          <a:p>
            <a:r>
              <a:rPr lang="pa-IN" sz="2300" b="1" dirty="0">
                <a:solidFill>
                  <a:schemeClr val="accent3">
                    <a:lumMod val="60000"/>
                    <a:lumOff val="40000"/>
                  </a:schemeClr>
                </a:solidFill>
                <a:effectLst>
                  <a:outerShdw blurRad="38100" dist="38100" dir="2700000" algn="tl">
                    <a:srgbClr val="000000">
                      <a:alpha val="43137"/>
                    </a:srgbClr>
                  </a:outerShdw>
                </a:effectLst>
              </a:rPr>
              <a:t>ਵਾਰਿਸ਼ ਸ਼ਾਹ ਵਾਂਗ ਪੰਜਾਬੀ ਬੋਲੀ ਤੇ ਹੇਠ ਮੁਹਾਂਵਰੇ ਦੀ ਵਰਤੋਂ ਕੀਤੀ।</a:t>
            </a:r>
            <a:endParaRPr lang="en-IN" sz="2300" b="1" dirty="0">
              <a:solidFill>
                <a:schemeClr val="accent3">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736" y="381000"/>
            <a:ext cx="5029200" cy="1600200"/>
          </a:xfrm>
        </p:spPr>
        <p:txBody>
          <a:bodyPr>
            <a:normAutofit fontScale="90000"/>
          </a:bodyPr>
          <a:lstStyle/>
          <a:p>
            <a:pPr algn="ctr"/>
            <a:r>
              <a:rPr lang="pa-IN" sz="3200" dirty="0" smtClean="0">
                <a:solidFill>
                  <a:srgbClr val="FF0000"/>
                </a:solidFill>
              </a:rPr>
              <a:t/>
            </a:r>
            <a:br>
              <a:rPr lang="pa-IN" sz="3200" dirty="0" smtClean="0">
                <a:solidFill>
                  <a:srgbClr val="FF0000"/>
                </a:solidFill>
              </a:rPr>
            </a:br>
            <a:r>
              <a:rPr lang="pa-IN" sz="4000" dirty="0">
                <a:solidFill>
                  <a:schemeClr val="accent5">
                    <a:lumMod val="40000"/>
                    <a:lumOff val="60000"/>
                  </a:schemeClr>
                </a:solidFill>
                <a:effectLst>
                  <a:outerShdw blurRad="38100" dist="38100" dir="2700000" algn="tl">
                    <a:srgbClr val="000000">
                      <a:alpha val="43137"/>
                    </a:srgbClr>
                  </a:outerShdw>
                </a:effectLst>
              </a:rPr>
              <a:t>ਪ੍ਰੋ. ਪੂਰਨ ਸਿੰਘ </a:t>
            </a:r>
            <a:r>
              <a:rPr lang="pa-IN" sz="4000" dirty="0" smtClean="0">
                <a:solidFill>
                  <a:schemeClr val="accent5">
                    <a:lumMod val="40000"/>
                    <a:lumOff val="60000"/>
                  </a:schemeClr>
                </a:solidFill>
                <a:effectLst>
                  <a:outerShdw blurRad="38100" dist="38100" dir="2700000" algn="tl">
                    <a:srgbClr val="000000">
                      <a:alpha val="43137"/>
                    </a:srgbClr>
                  </a:outerShdw>
                </a:effectLst>
              </a:rPr>
              <a:t/>
            </a:r>
            <a:br>
              <a:rPr lang="pa-IN" sz="4000" dirty="0" smtClean="0">
                <a:solidFill>
                  <a:schemeClr val="accent5">
                    <a:lumMod val="40000"/>
                    <a:lumOff val="60000"/>
                  </a:schemeClr>
                </a:solidFill>
                <a:effectLst>
                  <a:outerShdw blurRad="38100" dist="38100" dir="2700000" algn="tl">
                    <a:srgbClr val="000000">
                      <a:alpha val="43137"/>
                    </a:srgbClr>
                  </a:outerShdw>
                </a:effectLst>
              </a:rPr>
            </a:br>
            <a:r>
              <a:rPr lang="pa-IN" sz="4000" dirty="0" smtClean="0">
                <a:solidFill>
                  <a:schemeClr val="accent5">
                    <a:lumMod val="40000"/>
                    <a:lumOff val="60000"/>
                  </a:schemeClr>
                </a:solidFill>
                <a:effectLst>
                  <a:outerShdw blurRad="38100" dist="38100" dir="2700000" algn="tl">
                    <a:srgbClr val="000000">
                      <a:alpha val="43137"/>
                    </a:srgbClr>
                  </a:outerShdw>
                </a:effectLst>
              </a:rPr>
              <a:t>(</a:t>
            </a:r>
            <a:r>
              <a:rPr lang="pa-IN" sz="4000" dirty="0">
                <a:solidFill>
                  <a:schemeClr val="accent5">
                    <a:lumMod val="40000"/>
                    <a:lumOff val="60000"/>
                  </a:schemeClr>
                </a:solidFill>
                <a:effectLst>
                  <a:outerShdw blurRad="38100" dist="38100" dir="2700000" algn="tl">
                    <a:srgbClr val="000000">
                      <a:alpha val="43137"/>
                    </a:srgbClr>
                  </a:outerShdw>
                </a:effectLst>
              </a:rPr>
              <a:t>1881-1931</a:t>
            </a:r>
            <a:r>
              <a:rPr lang="pa-IN" sz="4000" dirty="0" smtClean="0">
                <a:solidFill>
                  <a:schemeClr val="accent5">
                    <a:lumMod val="40000"/>
                    <a:lumOff val="60000"/>
                  </a:schemeClr>
                </a:solidFill>
                <a:effectLst>
                  <a:outerShdw blurRad="38100" dist="38100" dir="2700000" algn="tl">
                    <a:srgbClr val="000000">
                      <a:alpha val="43137"/>
                    </a:srgbClr>
                  </a:outerShdw>
                </a:effectLst>
              </a:rPr>
              <a:t>)</a:t>
            </a:r>
            <a:endParaRPr lang="en-US" sz="2000" dirty="0"/>
          </a:p>
        </p:txBody>
      </p:sp>
      <p:sp>
        <p:nvSpPr>
          <p:cNvPr id="3" name="Subtitle 2"/>
          <p:cNvSpPr>
            <a:spLocks noGrp="1"/>
          </p:cNvSpPr>
          <p:nvPr>
            <p:ph type="subTitle" idx="1"/>
          </p:nvPr>
        </p:nvSpPr>
        <p:spPr>
          <a:xfrm>
            <a:off x="304800" y="3313330"/>
            <a:ext cx="4953000" cy="1563470"/>
          </a:xfrm>
        </p:spPr>
        <p:txBody>
          <a:bodyPr>
            <a:normAutofit fontScale="62500" lnSpcReduction="20000"/>
          </a:bodyPr>
          <a:lstStyle/>
          <a:p>
            <a:pPr algn="just">
              <a:lnSpc>
                <a:spcPct val="140000"/>
              </a:lnSpc>
              <a:buFont typeface="Wingdings" pitchFamily="2" charset="2"/>
              <a:buChar char="v"/>
            </a:pPr>
            <a:r>
              <a:rPr lang="pa-IN" sz="3600" dirty="0" smtClean="0"/>
              <a:t> </a:t>
            </a:r>
            <a:r>
              <a:rPr lang="pa-IN" sz="3600" dirty="0"/>
              <a:t>ਖੁੱਲ੍ਹੀ ਕਵਿਤਾ ਦਾ ਰਚਣਹਾਰ</a:t>
            </a:r>
          </a:p>
          <a:p>
            <a:pPr marL="265113" indent="-265113" algn="just">
              <a:lnSpc>
                <a:spcPct val="140000"/>
              </a:lnSpc>
              <a:buFont typeface="Wingdings" pitchFamily="2" charset="2"/>
              <a:buChar char="v"/>
            </a:pPr>
            <a:r>
              <a:rPr lang="pa-IN" sz="3600" dirty="0"/>
              <a:t>ਪੰਜਾਬ ਤੇ ਪੰਜਾਬੀਅਤ ਨਾਲ ਪਿਆਰ ਨੂੰ ਕਵਿਤਾਵਾਂ ਰਾਹੀਂ ਬਿਆਨ ਕੀਤਾ।</a:t>
            </a:r>
          </a:p>
          <a:p>
            <a:pPr>
              <a:lnSpc>
                <a:spcPct val="140000"/>
              </a:lnSpc>
            </a:pPr>
            <a:endParaRPr lang="en-US" dirty="0"/>
          </a:p>
        </p:txBody>
      </p:sp>
      <p:pic>
        <p:nvPicPr>
          <p:cNvPr id="4098" name="Picture 2" descr="C:\Users\user\Desktop\ਪ੍ਰੋ ਪੂਰਨ ਸਿੰਘ.jpg"/>
          <p:cNvPicPr>
            <a:picLocks noChangeAspect="1" noChangeArrowheads="1"/>
          </p:cNvPicPr>
          <p:nvPr/>
        </p:nvPicPr>
        <p:blipFill>
          <a:blip r:embed="rId2"/>
          <a:srcRect/>
          <a:stretch>
            <a:fillRect/>
          </a:stretch>
        </p:blipFill>
        <p:spPr bwMode="auto">
          <a:xfrm>
            <a:off x="5597236" y="1828800"/>
            <a:ext cx="3276600" cy="3227696"/>
          </a:xfrm>
          <a:prstGeom prst="rect">
            <a:avLst/>
          </a:prstGeom>
          <a:noFill/>
        </p:spPr>
      </p:pic>
      <p:sp>
        <p:nvSpPr>
          <p:cNvPr id="4" name="TextBox 3"/>
          <p:cNvSpPr txBox="1"/>
          <p:nvPr/>
        </p:nvSpPr>
        <p:spPr>
          <a:xfrm>
            <a:off x="457200" y="2209800"/>
            <a:ext cx="4800600" cy="1154162"/>
          </a:xfrm>
          <a:prstGeom prst="rect">
            <a:avLst/>
          </a:prstGeom>
          <a:noFill/>
        </p:spPr>
        <p:txBody>
          <a:bodyPr wrap="square" rtlCol="0">
            <a:spAutoFit/>
          </a:bodyPr>
          <a:lstStyle/>
          <a:p>
            <a:pPr algn="just"/>
            <a:r>
              <a:rPr lang="pa-IN" sz="2300" b="1" dirty="0">
                <a:solidFill>
                  <a:schemeClr val="accent3">
                    <a:lumMod val="60000"/>
                    <a:lumOff val="40000"/>
                  </a:schemeClr>
                </a:solidFill>
                <a:effectLst>
                  <a:outerShdw blurRad="38100" dist="38100" dir="2700000" algn="tl">
                    <a:srgbClr val="000000">
                      <a:alpha val="43137"/>
                    </a:srgbClr>
                  </a:outerShdw>
                </a:effectLst>
              </a:rPr>
              <a:t>ਕਵੀ ਤੇ ਵਿਗਿਆਨੀ, ਰਸਾਇਣ ਇੰਜਨੀਅਰ ਸਨ। ਇਨ੍ਹਾਂ ਨੂੰ ਆਤਮਾ ਦੇ ਕਵੀ ਵਜੋਂ ਵਿਆਪਕ ਮਾਨਤਾ ਪ੍ਰਾਪਤ ਹੈ |</a:t>
            </a:r>
            <a:endParaRPr lang="en-IN" sz="2300" b="1" dirty="0">
              <a:solidFill>
                <a:schemeClr val="accent3">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228600" y="4953000"/>
            <a:ext cx="8610600" cy="1665071"/>
          </a:xfrm>
          <a:prstGeom prst="rect">
            <a:avLst/>
          </a:prstGeom>
          <a:noFill/>
        </p:spPr>
        <p:txBody>
          <a:bodyPr wrap="square" rtlCol="0">
            <a:spAutoFit/>
          </a:bodyPr>
          <a:lstStyle/>
          <a:p>
            <a:pPr algn="ctr">
              <a:lnSpc>
                <a:spcPct val="140000"/>
              </a:lnSpc>
            </a:pPr>
            <a:r>
              <a:rPr lang="pa-IN" sz="2300" b="1" dirty="0">
                <a:solidFill>
                  <a:schemeClr val="accent3">
                    <a:lumMod val="60000"/>
                    <a:lumOff val="40000"/>
                  </a:schemeClr>
                </a:solidFill>
                <a:effectLst>
                  <a:outerShdw blurRad="38100" dist="38100" dir="2700000" algn="tl">
                    <a:srgbClr val="000000">
                      <a:alpha val="43137"/>
                    </a:srgbClr>
                  </a:outerShdw>
                </a:effectLst>
              </a:rPr>
              <a:t>ਕਾਵਿ ਸੰਗ੍ਰਹਿ:-</a:t>
            </a:r>
            <a:r>
              <a:rPr lang="en-US" sz="2300" b="1" dirty="0">
                <a:solidFill>
                  <a:schemeClr val="accent3">
                    <a:lumMod val="60000"/>
                    <a:lumOff val="40000"/>
                  </a:schemeClr>
                </a:solidFill>
                <a:effectLst>
                  <a:outerShdw blurRad="38100" dist="38100" dir="2700000" algn="tl">
                    <a:srgbClr val="000000">
                      <a:alpha val="43137"/>
                    </a:srgbClr>
                  </a:outerShdw>
                </a:effectLst>
              </a:rPr>
              <a:t> </a:t>
            </a:r>
            <a:endParaRPr lang="pa-IN" sz="2300" b="1" dirty="0">
              <a:solidFill>
                <a:schemeClr val="accent3">
                  <a:lumMod val="60000"/>
                  <a:lumOff val="40000"/>
                </a:schemeClr>
              </a:solidFill>
              <a:effectLst>
                <a:outerShdw blurRad="38100" dist="38100" dir="2700000" algn="tl">
                  <a:srgbClr val="000000">
                    <a:alpha val="43137"/>
                  </a:srgbClr>
                </a:outerShdw>
              </a:effectLst>
            </a:endParaRPr>
          </a:p>
          <a:p>
            <a:pPr algn="just">
              <a:lnSpc>
                <a:spcPct val="140000"/>
              </a:lnSpc>
            </a:pPr>
            <a:r>
              <a:rPr lang="en-US" sz="2500" dirty="0">
                <a:solidFill>
                  <a:schemeClr val="tx1">
                    <a:lumMod val="85000"/>
                  </a:schemeClr>
                </a:solidFill>
              </a:rPr>
              <a:t> </a:t>
            </a:r>
            <a:r>
              <a:rPr lang="pa-IN" sz="2500" dirty="0">
                <a:solidFill>
                  <a:schemeClr val="tx1">
                    <a:lumMod val="95000"/>
                  </a:schemeClr>
                </a:solidFill>
              </a:rPr>
              <a:t>ਖੁੱਲੇ ਮੈਦਾਨ, ਖੁੱਲੇ ਘੁੰਡ, ਖੁੱਲੇ ਅਸਮਾਨੀ ਰੰਗ, ਸਮਾਜਿਕ ਬੰਧਨਾਂ ਤੋਂ ਮੁਕਤਕੁਦਰਤ ਦਾ </a:t>
            </a:r>
            <a:r>
              <a:rPr lang="pa-IN" sz="2500" dirty="0" smtClean="0">
                <a:solidFill>
                  <a:schemeClr val="tx1">
                    <a:lumMod val="95000"/>
                  </a:schemeClr>
                </a:solidFill>
              </a:rPr>
              <a:t>ਪ੍ਰੇਮੀ</a:t>
            </a:r>
            <a:endParaRPr lang="en-IN" sz="2500" dirty="0"/>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905000"/>
            <a:ext cx="4495800" cy="609600"/>
          </a:xfrm>
        </p:spPr>
        <p:txBody>
          <a:bodyPr>
            <a:normAutofit fontScale="90000"/>
          </a:bodyPr>
          <a:lstStyle/>
          <a:p>
            <a:pPr marL="514350" indent="-514350" algn="ctr"/>
            <a:r>
              <a:rPr lang="pa-IN" sz="2200" dirty="0" smtClean="0"/>
              <a:t/>
            </a:r>
            <a:br>
              <a:rPr lang="pa-IN" sz="2200" dirty="0" smtClean="0"/>
            </a:br>
            <a:endParaRPr lang="en-US" sz="2200" dirty="0"/>
          </a:p>
        </p:txBody>
      </p:sp>
      <p:pic>
        <p:nvPicPr>
          <p:cNvPr id="5122" name="Picture 2" descr="C:\Users\user\Desktop\ਹਲ ਵਾਹੁਣ ਵਾਲੇ.jpg"/>
          <p:cNvPicPr>
            <a:picLocks noChangeAspect="1" noChangeArrowheads="1"/>
          </p:cNvPicPr>
          <p:nvPr/>
        </p:nvPicPr>
        <p:blipFill>
          <a:blip r:embed="rId2"/>
          <a:srcRect/>
          <a:stretch>
            <a:fillRect/>
          </a:stretch>
        </p:blipFill>
        <p:spPr bwMode="auto">
          <a:xfrm>
            <a:off x="990600" y="2272380"/>
            <a:ext cx="6477000" cy="2819400"/>
          </a:xfrm>
          <a:prstGeom prst="rect">
            <a:avLst/>
          </a:prstGeom>
          <a:noFill/>
        </p:spPr>
      </p:pic>
      <p:sp>
        <p:nvSpPr>
          <p:cNvPr id="5" name="Title 1"/>
          <p:cNvSpPr txBox="1">
            <a:spLocks/>
          </p:cNvSpPr>
          <p:nvPr/>
        </p:nvSpPr>
        <p:spPr>
          <a:xfrm>
            <a:off x="-152400" y="1447800"/>
            <a:ext cx="6400800" cy="3352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514350" indent="-514350" algn="ctr"/>
            <a:endParaRPr lang="en-US" sz="2200" dirty="0"/>
          </a:p>
        </p:txBody>
      </p:sp>
      <p:sp>
        <p:nvSpPr>
          <p:cNvPr id="6" name="Title 1"/>
          <p:cNvSpPr txBox="1">
            <a:spLocks/>
          </p:cNvSpPr>
          <p:nvPr/>
        </p:nvSpPr>
        <p:spPr>
          <a:xfrm>
            <a:off x="2362200" y="5528188"/>
            <a:ext cx="4662948" cy="71775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514350" indent="-514350" algn="ctr"/>
            <a:endParaRPr lang="en-US" sz="2200" dirty="0"/>
          </a:p>
        </p:txBody>
      </p:sp>
      <p:sp>
        <p:nvSpPr>
          <p:cNvPr id="4" name="TextBox 3"/>
          <p:cNvSpPr txBox="1"/>
          <p:nvPr/>
        </p:nvSpPr>
        <p:spPr>
          <a:xfrm>
            <a:off x="2209800" y="304800"/>
            <a:ext cx="4267200" cy="1508105"/>
          </a:xfrm>
          <a:prstGeom prst="rect">
            <a:avLst/>
          </a:prstGeom>
          <a:noFill/>
        </p:spPr>
        <p:txBody>
          <a:bodyPr wrap="square" rtlCol="0">
            <a:spAutoFit/>
          </a:bodyPr>
          <a:lstStyle/>
          <a:p>
            <a:pPr algn="ctr"/>
            <a:r>
              <a:rPr lang="pa-IN" sz="2300" b="1" dirty="0">
                <a:solidFill>
                  <a:schemeClr val="accent3">
                    <a:lumMod val="60000"/>
                    <a:lumOff val="40000"/>
                  </a:schemeClr>
                </a:solidFill>
                <a:effectLst>
                  <a:outerShdw blurRad="38100" dist="38100" dir="2700000" algn="tl">
                    <a:srgbClr val="000000">
                      <a:alpha val="43137"/>
                    </a:srgbClr>
                  </a:outerShdw>
                </a:effectLst>
              </a:rPr>
              <a:t>“ਓਏ। ਮੈਂ ਪੜ੍ਹਨ-ਪੜ੍ਹਾਨ ਸਾਰਾ ਛੱਡਿਆ</a:t>
            </a:r>
            <a:r>
              <a:rPr lang="en-IN" sz="2300" b="1" dirty="0">
                <a:solidFill>
                  <a:schemeClr val="accent3">
                    <a:lumMod val="60000"/>
                    <a:lumOff val="40000"/>
                  </a:schemeClr>
                </a:solidFill>
                <a:effectLst>
                  <a:outerShdw blurRad="38100" dist="38100" dir="2700000" algn="tl">
                    <a:srgbClr val="000000">
                      <a:alpha val="43137"/>
                    </a:srgbClr>
                  </a:outerShdw>
                </a:effectLst>
              </a:rPr>
              <a:t/>
            </a:r>
            <a:br>
              <a:rPr lang="en-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ਦਿਲ ਮੇਰਾ ਆਣ ਵਾਹੀਆ ਵਿੱਚ</a:t>
            </a:r>
            <a:r>
              <a:rPr lang="en-IN" sz="2300" b="1" dirty="0">
                <a:solidFill>
                  <a:schemeClr val="accent3">
                    <a:lumMod val="60000"/>
                    <a:lumOff val="40000"/>
                  </a:schemeClr>
                </a:solidFill>
                <a:effectLst>
                  <a:outerShdw blurRad="38100" dist="38100" dir="2700000" algn="tl">
                    <a:srgbClr val="000000">
                      <a:alpha val="43137"/>
                    </a:srgbClr>
                  </a:outerShdw>
                </a:effectLst>
              </a:rPr>
              <a:t> </a:t>
            </a:r>
            <a:r>
              <a:rPr lang="pa-IN" sz="2300" b="1" dirty="0">
                <a:solidFill>
                  <a:schemeClr val="accent3">
                    <a:lumMod val="60000"/>
                    <a:lumOff val="40000"/>
                  </a:schemeClr>
                </a:solidFill>
                <a:effectLst>
                  <a:outerShdw blurRad="38100" dist="38100" dir="2700000" algn="tl">
                    <a:srgbClr val="000000">
                      <a:alpha val="43137"/>
                    </a:srgbClr>
                  </a:outerShdw>
                </a:effectLst>
              </a:rPr>
              <a:t>ਖੁੱਭਿਆ</a:t>
            </a:r>
            <a:r>
              <a:rPr lang="en-IN" sz="2300" b="1" dirty="0">
                <a:solidFill>
                  <a:schemeClr val="accent3">
                    <a:lumMod val="60000"/>
                    <a:lumOff val="40000"/>
                  </a:schemeClr>
                </a:solidFill>
                <a:effectLst>
                  <a:outerShdw blurRad="38100" dist="38100" dir="2700000" algn="tl">
                    <a:srgbClr val="000000">
                      <a:alpha val="43137"/>
                    </a:srgbClr>
                  </a:outerShdw>
                </a:effectLst>
              </a:rPr>
              <a:t/>
            </a:r>
            <a:br>
              <a:rPr lang="en-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ਪੈਲੀਆਂ ਮੇਰੀਆਂ ਕਿਤਾਬਾਂ ਹੋਈਆ</a:t>
            </a:r>
            <a:r>
              <a:rPr lang="en-IN" sz="2300" b="1" dirty="0">
                <a:solidFill>
                  <a:schemeClr val="accent3">
                    <a:lumMod val="60000"/>
                    <a:lumOff val="40000"/>
                  </a:schemeClr>
                </a:solidFill>
                <a:effectLst>
                  <a:outerShdw blurRad="38100" dist="38100" dir="2700000" algn="tl">
                    <a:srgbClr val="000000">
                      <a:alpha val="43137"/>
                    </a:srgbClr>
                  </a:outerShdw>
                </a:effectLst>
              </a:rPr>
              <a:t/>
            </a:r>
            <a:br>
              <a:rPr lang="en-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ਜੱਟ ਬੂਟ ਮੇਰੇ ਯਾਰ ਵੋ।”</a:t>
            </a:r>
            <a:endParaRPr lang="en-IN" sz="2300" b="1" dirty="0">
              <a:solidFill>
                <a:schemeClr val="accent3">
                  <a:lumMod val="60000"/>
                  <a:lumOff val="40000"/>
                </a:schemeClr>
              </a:solidFill>
              <a:effectLst>
                <a:outerShdw blurRad="38100" dist="38100" dir="2700000" algn="tl">
                  <a:srgbClr val="000000">
                    <a:alpha val="43137"/>
                  </a:srgbClr>
                </a:outerShdw>
              </a:effectLst>
            </a:endParaRPr>
          </a:p>
        </p:txBody>
      </p:sp>
      <p:sp>
        <p:nvSpPr>
          <p:cNvPr id="7" name="TextBox 6"/>
          <p:cNvSpPr txBox="1"/>
          <p:nvPr/>
        </p:nvSpPr>
        <p:spPr>
          <a:xfrm flipH="1">
            <a:off x="2314268" y="5366519"/>
            <a:ext cx="4205748" cy="1154162"/>
          </a:xfrm>
          <a:prstGeom prst="rect">
            <a:avLst/>
          </a:prstGeom>
          <a:noFill/>
        </p:spPr>
        <p:txBody>
          <a:bodyPr wrap="square" rtlCol="0">
            <a:spAutoFit/>
          </a:bodyPr>
          <a:lstStyle/>
          <a:p>
            <a:pPr marL="514350" indent="-514350" algn="ctr"/>
            <a:r>
              <a:rPr lang="pa-IN" sz="2300" b="1" dirty="0">
                <a:solidFill>
                  <a:schemeClr val="accent3">
                    <a:lumMod val="60000"/>
                    <a:lumOff val="40000"/>
                  </a:schemeClr>
                </a:solidFill>
                <a:effectLst>
                  <a:outerShdw blurRad="38100" dist="38100" dir="2700000" algn="tl">
                    <a:srgbClr val="000000">
                      <a:alpha val="43137"/>
                    </a:srgbClr>
                  </a:outerShdw>
                </a:effectLst>
              </a:rPr>
              <a:t>“ਦੇਖ-ਦੇਖ ਮੁੜ-ਮੁੜ ਲੋਚਾਂ ਪਸ਼ੂ ਥੀਣ ਨੂੰ</a:t>
            </a:r>
          </a:p>
          <a:p>
            <a:pPr marL="514350" indent="-514350" algn="ctr"/>
            <a:r>
              <a:rPr lang="pa-IN" sz="2300" b="1" dirty="0">
                <a:solidFill>
                  <a:schemeClr val="accent3">
                    <a:lumMod val="60000"/>
                    <a:lumOff val="40000"/>
                  </a:schemeClr>
                </a:solidFill>
                <a:effectLst>
                  <a:outerShdw blurRad="38100" dist="38100" dir="2700000" algn="tl">
                    <a:srgbClr val="000000">
                      <a:alpha val="43137"/>
                    </a:srgbClr>
                  </a:outerShdw>
                </a:effectLst>
              </a:rPr>
              <a:t>ਮੈਂ ਆਦਮੀ ਬਣ-ਬਣ ਥੱਕਿਆ।”</a:t>
            </a:r>
            <a:endParaRPr lang="en-US" sz="2300" b="1" dirty="0">
              <a:solidFill>
                <a:schemeClr val="accent3">
                  <a:lumMod val="60000"/>
                  <a:lumOff val="40000"/>
                </a:schemeClr>
              </a:solidFill>
              <a:effectLst>
                <a:outerShdw blurRad="38100" dist="38100" dir="2700000" algn="tl">
                  <a:srgbClr val="000000">
                    <a:alpha val="43137"/>
                  </a:srgbClr>
                </a:outerShdw>
              </a:effectLst>
            </a:endParaRPr>
          </a:p>
          <a:p>
            <a:endParaRPr lang="en-IN" sz="2300" dirty="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216" y="589918"/>
            <a:ext cx="4757584" cy="673522"/>
          </a:xfrm>
        </p:spPr>
        <p:txBody>
          <a:bodyPr>
            <a:noAutofit/>
          </a:bodyPr>
          <a:lstStyle/>
          <a:p>
            <a:pPr algn="ctr"/>
            <a:r>
              <a:rPr lang="pa-IN" sz="4400" dirty="0">
                <a:solidFill>
                  <a:schemeClr val="accent6">
                    <a:lumMod val="40000"/>
                    <a:lumOff val="60000"/>
                  </a:schemeClr>
                </a:solidFill>
              </a:rPr>
              <a:t>ਦੂਜਾ</a:t>
            </a:r>
            <a:r>
              <a:rPr lang="pa-IN" sz="4400" dirty="0" smtClean="0">
                <a:solidFill>
                  <a:schemeClr val="accent6">
                    <a:lumMod val="40000"/>
                    <a:lumOff val="60000"/>
                  </a:schemeClr>
                </a:solidFill>
              </a:rPr>
              <a:t> ਦੌਰ (1935-36)</a:t>
            </a:r>
            <a:endParaRPr lang="en-US" sz="4400" dirty="0"/>
          </a:p>
        </p:txBody>
      </p:sp>
      <p:sp>
        <p:nvSpPr>
          <p:cNvPr id="3" name="Subtitle 2"/>
          <p:cNvSpPr>
            <a:spLocks noGrp="1"/>
          </p:cNvSpPr>
          <p:nvPr>
            <p:ph type="subTitle" idx="1"/>
          </p:nvPr>
        </p:nvSpPr>
        <p:spPr>
          <a:xfrm>
            <a:off x="381000" y="4800600"/>
            <a:ext cx="7977648" cy="2057400"/>
          </a:xfrm>
        </p:spPr>
        <p:txBody>
          <a:bodyPr>
            <a:noAutofit/>
          </a:bodyPr>
          <a:lstStyle/>
          <a:p>
            <a:pPr algn="ctr"/>
            <a:r>
              <a:rPr lang="pa-IN" sz="2100" b="1" dirty="0">
                <a:solidFill>
                  <a:schemeClr val="accent3">
                    <a:lumMod val="60000"/>
                    <a:lumOff val="40000"/>
                  </a:schemeClr>
                </a:solidFill>
                <a:effectLst>
                  <a:outerShdw blurRad="38100" dist="38100" dir="2700000" algn="tl">
                    <a:srgbClr val="000000">
                      <a:alpha val="43137"/>
                    </a:srgbClr>
                  </a:outerShdw>
                </a:effectLst>
              </a:rPr>
              <a:t>ਕਾਵਿ-ਸੰਗ੍ਰਹਿ:- </a:t>
            </a:r>
            <a:endParaRPr lang="en-IN" sz="2100" b="1" dirty="0">
              <a:solidFill>
                <a:schemeClr val="accent3">
                  <a:lumMod val="60000"/>
                  <a:lumOff val="40000"/>
                </a:schemeClr>
              </a:solidFill>
              <a:effectLst>
                <a:outerShdw blurRad="38100" dist="38100" dir="2700000" algn="tl">
                  <a:srgbClr val="000000">
                    <a:alpha val="43137"/>
                  </a:srgbClr>
                </a:outerShdw>
              </a:effectLst>
            </a:endParaRPr>
          </a:p>
          <a:p>
            <a:pPr algn="just"/>
            <a:r>
              <a:rPr lang="pa-IN" sz="2300" dirty="0"/>
              <a:t>ਅਧਵਾਟੇ, ਕੱਚ-ਸੱਚ, ਅਵਾਜਾਂ, ਜੰਦਰੇ, ਵੱਡਾ ਵੇਲਾ (ਭਾਰਤੀ ਸਾਹਿਤ ਅਕਾਦਮੀ ਦੁਆਰਾ ਪੁਰਸਕ੍ਰਿਤ) ਜੈਮੀਰ, ਬੂਹੇ, ਨਨਕਾਇਣ (ਮਹਾਂਕਾਵਿ) ਮੱਧ-ਸ਼੍ਰੇਣੀ ਵਰਗ ਨਾਲ ਸੰਬੰਧਤ ਕਵਿਤਾਵਾਂ ਲਿਖੀਆ।</a:t>
            </a:r>
            <a:endParaRPr lang="en-US" sz="2300" dirty="0"/>
          </a:p>
        </p:txBody>
      </p:sp>
      <p:pic>
        <p:nvPicPr>
          <p:cNvPr id="1026" name="Picture 2" descr="C:\Users\user\Desktop\ਪ੍ਰੋ. ਮੋਹਨ ਸਿੰਘ.jpg"/>
          <p:cNvPicPr>
            <a:picLocks noChangeAspect="1" noChangeArrowheads="1"/>
          </p:cNvPicPr>
          <p:nvPr/>
        </p:nvPicPr>
        <p:blipFill>
          <a:blip r:embed="rId2"/>
          <a:srcRect/>
          <a:stretch>
            <a:fillRect/>
          </a:stretch>
        </p:blipFill>
        <p:spPr bwMode="auto">
          <a:xfrm>
            <a:off x="5727290" y="1524000"/>
            <a:ext cx="3200400" cy="3657600"/>
          </a:xfrm>
          <a:prstGeom prst="rect">
            <a:avLst/>
          </a:prstGeom>
          <a:noFill/>
        </p:spPr>
      </p:pic>
      <p:sp>
        <p:nvSpPr>
          <p:cNvPr id="4" name="TextBox 3"/>
          <p:cNvSpPr txBox="1"/>
          <p:nvPr/>
        </p:nvSpPr>
        <p:spPr>
          <a:xfrm>
            <a:off x="912925" y="1447800"/>
            <a:ext cx="3828067" cy="1200329"/>
          </a:xfrm>
          <a:prstGeom prst="rect">
            <a:avLst/>
          </a:prstGeom>
          <a:noFill/>
        </p:spPr>
        <p:txBody>
          <a:bodyPr wrap="square" rtlCol="0">
            <a:spAutoFit/>
          </a:bodyPr>
          <a:lstStyle/>
          <a:p>
            <a:pPr algn="ctr">
              <a:spcBef>
                <a:spcPct val="0"/>
              </a:spcBef>
            </a:pPr>
            <a:r>
              <a:rPr lang="pa-IN" sz="3600" b="1" dirty="0">
                <a:solidFill>
                  <a:schemeClr val="accent5">
                    <a:lumMod val="40000"/>
                    <a:lumOff val="60000"/>
                  </a:schemeClr>
                </a:solidFill>
                <a:effectLst>
                  <a:outerShdw blurRad="38100" dist="38100" dir="2700000" algn="tl">
                    <a:srgbClr val="000000">
                      <a:alpha val="43137"/>
                    </a:srgbClr>
                  </a:outerShdw>
                </a:effectLst>
                <a:latin typeface="+mj-lt"/>
                <a:ea typeface="+mj-ea"/>
                <a:cs typeface="+mj-cs"/>
              </a:rPr>
              <a:t>ਪ੍ਰੋ. ਮੋਹਨ ਸਿੰਘ </a:t>
            </a:r>
            <a:r>
              <a:rPr lang="en-IN" sz="3600" b="1" dirty="0">
                <a:solidFill>
                  <a:schemeClr val="accent5">
                    <a:lumMod val="40000"/>
                    <a:lumOff val="60000"/>
                  </a:schemeClr>
                </a:solidFill>
                <a:effectLst>
                  <a:outerShdw blurRad="38100" dist="38100" dir="2700000" algn="tl">
                    <a:srgbClr val="000000">
                      <a:alpha val="43137"/>
                    </a:srgbClr>
                  </a:outerShdw>
                </a:effectLst>
                <a:latin typeface="+mj-lt"/>
                <a:ea typeface="+mj-ea"/>
                <a:cs typeface="+mj-cs"/>
              </a:rPr>
              <a:t/>
            </a:r>
            <a:br>
              <a:rPr lang="en-IN" sz="3600" b="1" dirty="0">
                <a:solidFill>
                  <a:schemeClr val="accent5">
                    <a:lumMod val="40000"/>
                    <a:lumOff val="60000"/>
                  </a:schemeClr>
                </a:solidFill>
                <a:effectLst>
                  <a:outerShdw blurRad="38100" dist="38100" dir="2700000" algn="tl">
                    <a:srgbClr val="000000">
                      <a:alpha val="43137"/>
                    </a:srgbClr>
                  </a:outerShdw>
                </a:effectLst>
                <a:latin typeface="+mj-lt"/>
                <a:ea typeface="+mj-ea"/>
                <a:cs typeface="+mj-cs"/>
              </a:rPr>
            </a:br>
            <a:r>
              <a:rPr lang="pa-IN" sz="3600" b="1" dirty="0">
                <a:solidFill>
                  <a:schemeClr val="accent5">
                    <a:lumMod val="40000"/>
                    <a:lumOff val="60000"/>
                  </a:schemeClr>
                </a:solidFill>
                <a:effectLst>
                  <a:outerShdw blurRad="38100" dist="38100" dir="2700000" algn="tl">
                    <a:srgbClr val="000000">
                      <a:alpha val="43137"/>
                    </a:srgbClr>
                  </a:outerShdw>
                </a:effectLst>
                <a:latin typeface="+mj-lt"/>
                <a:ea typeface="+mj-ea"/>
                <a:cs typeface="+mj-cs"/>
              </a:rPr>
              <a:t>(1905-1978)</a:t>
            </a:r>
            <a:endParaRPr lang="en-IN" sz="3600" b="1" dirty="0">
              <a:solidFill>
                <a:schemeClr val="accent5">
                  <a:lumMod val="40000"/>
                  <a:lumOff val="60000"/>
                </a:schemeClr>
              </a:solidFill>
              <a:effectLst>
                <a:outerShdw blurRad="38100" dist="38100" dir="2700000" algn="tl">
                  <a:srgbClr val="000000">
                    <a:alpha val="43137"/>
                  </a:srgbClr>
                </a:outerShdw>
              </a:effectLst>
              <a:latin typeface="+mj-lt"/>
              <a:ea typeface="+mj-ea"/>
              <a:cs typeface="+mj-cs"/>
            </a:endParaRPr>
          </a:p>
        </p:txBody>
      </p:sp>
      <p:sp>
        <p:nvSpPr>
          <p:cNvPr id="5" name="TextBox 4"/>
          <p:cNvSpPr txBox="1"/>
          <p:nvPr/>
        </p:nvSpPr>
        <p:spPr>
          <a:xfrm>
            <a:off x="603456" y="2642443"/>
            <a:ext cx="4853447" cy="2539157"/>
          </a:xfrm>
          <a:prstGeom prst="rect">
            <a:avLst/>
          </a:prstGeom>
          <a:noFill/>
        </p:spPr>
        <p:txBody>
          <a:bodyPr wrap="square" rtlCol="0">
            <a:spAutoFit/>
          </a:bodyPr>
          <a:lstStyle/>
          <a:p>
            <a:r>
              <a:rPr lang="pa-IN" sz="2300" dirty="0" smtClean="0">
                <a:solidFill>
                  <a:schemeClr val="tx1">
                    <a:lumMod val="95000"/>
                  </a:schemeClr>
                </a:solidFill>
              </a:rPr>
              <a:t>ਪ੍ਰੋ</a:t>
            </a:r>
            <a:r>
              <a:rPr lang="en-IN" sz="2300" dirty="0" smtClean="0">
                <a:solidFill>
                  <a:schemeClr val="tx1">
                    <a:lumMod val="95000"/>
                  </a:schemeClr>
                </a:solidFill>
              </a:rPr>
              <a:t>.</a:t>
            </a:r>
            <a:r>
              <a:rPr lang="pa-IN" sz="2300" dirty="0" smtClean="0">
                <a:solidFill>
                  <a:schemeClr val="tx1">
                    <a:lumMod val="95000"/>
                  </a:schemeClr>
                </a:solidFill>
              </a:rPr>
              <a:t> </a:t>
            </a:r>
            <a:r>
              <a:rPr lang="pa-IN" sz="2300" dirty="0">
                <a:solidFill>
                  <a:schemeClr val="tx1">
                    <a:lumMod val="95000"/>
                  </a:schemeClr>
                </a:solidFill>
              </a:rPr>
              <a:t>ਮੋਹਨ ਸਿੰਘ ਪੰਜਾਬੀ ਦੇ ਇੱਕ ਪ੍ਰਗਤੀਵਾਦੀ ਅਤੇ ਰੋਮਾਂਸਵਾਦੀ ਸਾਹਿਤਕਾਰ ਅਤੇ ਸੰਪਾਦਕ ਸਨ। ਵਧੇਰੇ ਕਰਕੇ ਉਨ੍ਹਾਂ ਦੀ ਪਛਾਣ ਇੱਕ ਕਵੀ ਕਰਕੇ ਹੈ। ਪੰਜਾਬੀ ਕਵਿਤਾ ਵਿੱਚ ਅਸਲ ਅਰਥਾ ਵਿੱਚ ਆਧੁਨਿਕਤਾ ਦਾ ਆਗਾਂਜ਼ ਉਸ ਦੀ ਕਵਿਤਾ ਰਾਹੀਂ ਹੁੰਦਾ ਹੈ।</a:t>
            </a:r>
            <a:r>
              <a:rPr lang="pa-IN" sz="2100" b="1" dirty="0">
                <a:solidFill>
                  <a:schemeClr val="accent3">
                    <a:lumMod val="60000"/>
                    <a:lumOff val="40000"/>
                  </a:schemeClr>
                </a:solidFill>
                <a:effectLst>
                  <a:outerShdw blurRad="38100" dist="38100" dir="2700000" algn="tl">
                    <a:srgbClr val="000000">
                      <a:alpha val="43137"/>
                    </a:srgbClr>
                  </a:outerShdw>
                </a:effectLst>
              </a:rPr>
              <a:t/>
            </a:r>
            <a:br>
              <a:rPr lang="pa-IN" sz="2100" b="1" dirty="0">
                <a:solidFill>
                  <a:schemeClr val="accent3">
                    <a:lumMod val="60000"/>
                    <a:lumOff val="40000"/>
                  </a:schemeClr>
                </a:solidFill>
                <a:effectLst>
                  <a:outerShdw blurRad="38100" dist="38100" dir="2700000" algn="tl">
                    <a:srgbClr val="000000">
                      <a:alpha val="43137"/>
                    </a:srgbClr>
                  </a:outerShdw>
                </a:effectLst>
              </a:rPr>
            </a:br>
            <a:endParaRPr lang="en-IN" sz="2100" b="1" dirty="0">
              <a:solidFill>
                <a:schemeClr val="accent3">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ਤਾਜ ਮਹੱਲ.jpg"/>
          <p:cNvPicPr>
            <a:picLocks noChangeAspect="1" noChangeArrowheads="1"/>
          </p:cNvPicPr>
          <p:nvPr/>
        </p:nvPicPr>
        <p:blipFill>
          <a:blip r:embed="rId2"/>
          <a:srcRect/>
          <a:stretch>
            <a:fillRect/>
          </a:stretch>
        </p:blipFill>
        <p:spPr bwMode="auto">
          <a:xfrm>
            <a:off x="4742761" y="1023493"/>
            <a:ext cx="3029639" cy="1999294"/>
          </a:xfrm>
          <a:prstGeom prst="rect">
            <a:avLst/>
          </a:prstGeom>
          <a:noFill/>
        </p:spPr>
      </p:pic>
      <p:pic>
        <p:nvPicPr>
          <p:cNvPr id="6147" name="Picture 3" descr="C:\Users\user\Desktop\ਮਾਂ.jpg"/>
          <p:cNvPicPr>
            <a:picLocks noChangeAspect="1" noChangeArrowheads="1"/>
          </p:cNvPicPr>
          <p:nvPr/>
        </p:nvPicPr>
        <p:blipFill>
          <a:blip r:embed="rId3"/>
          <a:srcRect/>
          <a:stretch>
            <a:fillRect/>
          </a:stretch>
        </p:blipFill>
        <p:spPr bwMode="auto">
          <a:xfrm>
            <a:off x="974441" y="3886200"/>
            <a:ext cx="3368959" cy="2422721"/>
          </a:xfrm>
          <a:prstGeom prst="rect">
            <a:avLst/>
          </a:prstGeom>
          <a:noFill/>
        </p:spPr>
      </p:pic>
      <p:sp>
        <p:nvSpPr>
          <p:cNvPr id="4" name="TextBox 3"/>
          <p:cNvSpPr txBox="1"/>
          <p:nvPr/>
        </p:nvSpPr>
        <p:spPr>
          <a:xfrm>
            <a:off x="854195" y="838200"/>
            <a:ext cx="3881192" cy="2369880"/>
          </a:xfrm>
          <a:prstGeom prst="rect">
            <a:avLst/>
          </a:prstGeom>
          <a:noFill/>
        </p:spPr>
        <p:txBody>
          <a:bodyPr wrap="none" rtlCol="0">
            <a:spAutoFit/>
          </a:bodyPr>
          <a:lstStyle/>
          <a:p>
            <a:pPr algn="ctr"/>
            <a:r>
              <a:rPr lang="pa-IN" sz="2300" b="1" dirty="0">
                <a:solidFill>
                  <a:schemeClr val="accent3">
                    <a:lumMod val="60000"/>
                    <a:lumOff val="40000"/>
                  </a:schemeClr>
                </a:solidFill>
                <a:effectLst>
                  <a:outerShdw blurRad="38100" dist="38100" dir="2700000" algn="tl">
                    <a:srgbClr val="000000">
                      <a:alpha val="43137"/>
                    </a:srgbClr>
                  </a:outerShdw>
                </a:effectLst>
              </a:rPr>
              <a:t>ਤਾਜ ਮਹੱਲ (ਕਵਿਤਾ)</a:t>
            </a:r>
            <a:endParaRPr lang="en-IN" sz="2300" b="1" dirty="0">
              <a:solidFill>
                <a:schemeClr val="accent3">
                  <a:lumMod val="60000"/>
                  <a:lumOff val="40000"/>
                </a:schemeClr>
              </a:solidFill>
              <a:effectLst>
                <a:outerShdw blurRad="38100" dist="38100" dir="2700000" algn="tl">
                  <a:srgbClr val="000000">
                    <a:alpha val="43137"/>
                  </a:srgbClr>
                </a:outerShdw>
              </a:effectLst>
            </a:endParaRPr>
          </a:p>
          <a:p>
            <a:pPr algn="ctr"/>
            <a:endParaRPr lang="en-IN" sz="2500" b="1" dirty="0" smtClean="0">
              <a:solidFill>
                <a:schemeClr val="accent1">
                  <a:lumMod val="20000"/>
                  <a:lumOff val="80000"/>
                </a:schemeClr>
              </a:solidFill>
            </a:endParaRPr>
          </a:p>
          <a:p>
            <a:pPr algn="ctr"/>
            <a:r>
              <a:rPr lang="pa-IN" sz="2500" dirty="0">
                <a:solidFill>
                  <a:schemeClr val="tx1">
                    <a:lumMod val="95000"/>
                  </a:schemeClr>
                </a:solidFill>
              </a:rPr>
              <a:t>ਕੀ ਉਹ ਹੁਸਨ ਹੁਸਨ ਹੈ ਸੱਚ-ਮੁੱਚ</a:t>
            </a:r>
            <a:endParaRPr lang="en-IN" sz="2500" dirty="0">
              <a:solidFill>
                <a:schemeClr val="tx1">
                  <a:lumMod val="95000"/>
                </a:schemeClr>
              </a:solidFill>
            </a:endParaRPr>
          </a:p>
          <a:p>
            <a:pPr algn="ctr"/>
            <a:r>
              <a:rPr lang="pa-IN" sz="2500" dirty="0">
                <a:solidFill>
                  <a:schemeClr val="tx1">
                    <a:lumMod val="95000"/>
                  </a:schemeClr>
                </a:solidFill>
              </a:rPr>
              <a:t>ਜਾਂ ਉਂਜੇ ਹੀ ਛਲਦਾ</a:t>
            </a:r>
            <a:endParaRPr lang="en-IN" sz="2500" dirty="0">
              <a:solidFill>
                <a:schemeClr val="tx1">
                  <a:lumMod val="95000"/>
                </a:schemeClr>
              </a:solidFill>
            </a:endParaRPr>
          </a:p>
          <a:p>
            <a:pPr algn="ctr"/>
            <a:r>
              <a:rPr lang="pa-IN" sz="2500" dirty="0">
                <a:solidFill>
                  <a:schemeClr val="tx1">
                    <a:lumMod val="95000"/>
                  </a:schemeClr>
                </a:solidFill>
              </a:rPr>
              <a:t>ਲੱਖ ਗਰੀਬਾਂ ਮਜ਼ਦੂਰਾਂ ਦੇ</a:t>
            </a:r>
            <a:endParaRPr lang="en-IN" sz="2500" dirty="0">
              <a:solidFill>
                <a:schemeClr val="tx1">
                  <a:lumMod val="95000"/>
                </a:schemeClr>
              </a:solidFill>
            </a:endParaRPr>
          </a:p>
          <a:p>
            <a:pPr algn="ctr"/>
            <a:r>
              <a:rPr lang="pa-IN" sz="2500" dirty="0">
                <a:solidFill>
                  <a:schemeClr val="tx1">
                    <a:lumMod val="95000"/>
                  </a:schemeClr>
                </a:solidFill>
              </a:rPr>
              <a:t>ਹੰਝੂਆਂ ਤੇ ਜੋ ਪਲਦਾ</a:t>
            </a:r>
            <a:endParaRPr lang="en-IN" sz="2500" dirty="0">
              <a:solidFill>
                <a:schemeClr val="tx1">
                  <a:lumMod val="95000"/>
                </a:schemeClr>
              </a:solidFill>
            </a:endParaRPr>
          </a:p>
        </p:txBody>
      </p:sp>
      <p:sp>
        <p:nvSpPr>
          <p:cNvPr id="5" name="TextBox 4"/>
          <p:cNvSpPr txBox="1"/>
          <p:nvPr/>
        </p:nvSpPr>
        <p:spPr>
          <a:xfrm>
            <a:off x="4114800" y="3864077"/>
            <a:ext cx="3888362" cy="2292935"/>
          </a:xfrm>
          <a:prstGeom prst="rect">
            <a:avLst/>
          </a:prstGeom>
          <a:noFill/>
        </p:spPr>
        <p:txBody>
          <a:bodyPr wrap="square" rtlCol="0">
            <a:spAutoFit/>
          </a:bodyPr>
          <a:lstStyle>
            <a:defPPr>
              <a:defRPr lang="en-US"/>
            </a:defPPr>
            <a:lvl1pPr algn="ctr">
              <a:defRPr sz="2000"/>
            </a:lvl1pPr>
          </a:lstStyle>
          <a:p>
            <a:r>
              <a:rPr lang="pa-IN" sz="2300" b="1" dirty="0" smtClean="0">
                <a:solidFill>
                  <a:schemeClr val="accent3">
                    <a:lumMod val="60000"/>
                    <a:lumOff val="40000"/>
                  </a:schemeClr>
                </a:solidFill>
                <a:effectLst>
                  <a:outerShdw blurRad="38100" dist="38100" dir="2700000" algn="tl">
                    <a:srgbClr val="000000">
                      <a:alpha val="43137"/>
                    </a:srgbClr>
                  </a:outerShdw>
                </a:effectLst>
              </a:rPr>
              <a:t>ਮਾਂ </a:t>
            </a:r>
            <a:r>
              <a:rPr lang="pa-IN" sz="2300" b="1" dirty="0">
                <a:solidFill>
                  <a:schemeClr val="accent3">
                    <a:lumMod val="60000"/>
                    <a:lumOff val="40000"/>
                  </a:schemeClr>
                </a:solidFill>
                <a:effectLst>
                  <a:outerShdw blurRad="38100" dist="38100" dir="2700000" algn="tl">
                    <a:srgbClr val="000000">
                      <a:alpha val="43137"/>
                    </a:srgbClr>
                  </a:outerShdw>
                </a:effectLst>
              </a:rPr>
              <a:t>(ਕਵਿਤਾ</a:t>
            </a:r>
            <a:r>
              <a:rPr lang="pa-IN" sz="2300" b="1" dirty="0" smtClean="0">
                <a:solidFill>
                  <a:schemeClr val="accent3">
                    <a:lumMod val="60000"/>
                    <a:lumOff val="40000"/>
                  </a:schemeClr>
                </a:solidFill>
                <a:effectLst>
                  <a:outerShdw blurRad="38100" dist="38100" dir="2700000" algn="tl">
                    <a:srgbClr val="000000">
                      <a:alpha val="43137"/>
                    </a:srgbClr>
                  </a:outerShdw>
                </a:effectLst>
              </a:rPr>
              <a:t>)</a:t>
            </a:r>
            <a:r>
              <a:rPr lang="en-IN" dirty="0"/>
              <a:t/>
            </a:r>
            <a:br>
              <a:rPr lang="en-IN" dirty="0"/>
            </a:br>
            <a:r>
              <a:rPr lang="en-IN" dirty="0"/>
              <a:t/>
            </a:r>
            <a:br>
              <a:rPr lang="en-IN" dirty="0"/>
            </a:br>
            <a:r>
              <a:rPr lang="pa-IN" sz="2500" dirty="0">
                <a:solidFill>
                  <a:schemeClr val="tx1">
                    <a:lumMod val="95000"/>
                  </a:schemeClr>
                </a:solidFill>
              </a:rPr>
              <a:t>ਮਾਂ ਵਰਗਾ ਘਣਛਾਵਾਂ ਬੂਟਾ</a:t>
            </a:r>
            <a:r>
              <a:rPr lang="en-IN" sz="2500" dirty="0">
                <a:solidFill>
                  <a:schemeClr val="tx1">
                    <a:lumMod val="95000"/>
                  </a:schemeClr>
                </a:solidFill>
              </a:rPr>
              <a:t/>
            </a:r>
            <a:br>
              <a:rPr lang="en-IN" sz="2500" dirty="0">
                <a:solidFill>
                  <a:schemeClr val="tx1">
                    <a:lumMod val="95000"/>
                  </a:schemeClr>
                </a:solidFill>
              </a:rPr>
            </a:br>
            <a:r>
              <a:rPr lang="pa-IN" sz="2500" dirty="0">
                <a:solidFill>
                  <a:schemeClr val="tx1">
                    <a:lumMod val="95000"/>
                  </a:schemeClr>
                </a:solidFill>
              </a:rPr>
              <a:t>ਕਿਤੇ ਮੈਨੂੰ ਨਜ਼ਰ ਨਾ ਆਵੇ</a:t>
            </a:r>
            <a:r>
              <a:rPr lang="en-IN" sz="2500" dirty="0">
                <a:solidFill>
                  <a:schemeClr val="tx1">
                    <a:lumMod val="95000"/>
                  </a:schemeClr>
                </a:solidFill>
              </a:rPr>
              <a:t/>
            </a:r>
            <a:br>
              <a:rPr lang="en-IN" sz="2500" dirty="0">
                <a:solidFill>
                  <a:schemeClr val="tx1">
                    <a:lumMod val="95000"/>
                  </a:schemeClr>
                </a:solidFill>
              </a:rPr>
            </a:br>
            <a:r>
              <a:rPr lang="pa-IN" sz="2500" dirty="0">
                <a:solidFill>
                  <a:schemeClr val="tx1">
                    <a:lumMod val="95000"/>
                  </a:schemeClr>
                </a:solidFill>
              </a:rPr>
              <a:t>ਲੈ ਕੇ ਜਿਸ ਤੋਂ ਛਾਂ ਉਧਾਰੀ</a:t>
            </a:r>
            <a:r>
              <a:rPr lang="en-IN" sz="2500" dirty="0">
                <a:solidFill>
                  <a:schemeClr val="tx1">
                    <a:lumMod val="95000"/>
                  </a:schemeClr>
                </a:solidFill>
              </a:rPr>
              <a:t/>
            </a:r>
            <a:br>
              <a:rPr lang="en-IN" sz="2500" dirty="0">
                <a:solidFill>
                  <a:schemeClr val="tx1">
                    <a:lumMod val="95000"/>
                  </a:schemeClr>
                </a:solidFill>
              </a:rPr>
            </a:br>
            <a:r>
              <a:rPr lang="pa-IN" sz="2500" dirty="0">
                <a:solidFill>
                  <a:schemeClr val="tx1">
                    <a:lumMod val="95000"/>
                  </a:schemeClr>
                </a:solidFill>
              </a:rPr>
              <a:t>ਰੱਬ ਨੇ ਸੁਰਗ ਬਣਾਏ।</a:t>
            </a:r>
            <a:endParaRPr lang="en-IN" sz="2500" dirty="0">
              <a:solidFill>
                <a:schemeClr val="tx1">
                  <a:lumMod val="95000"/>
                </a:schemeClr>
              </a:solidFill>
            </a:endParaRPr>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680353"/>
            <a:ext cx="3733800" cy="1600200"/>
          </a:xfrm>
        </p:spPr>
        <p:txBody>
          <a:bodyPr>
            <a:normAutofit/>
          </a:bodyPr>
          <a:lstStyle/>
          <a:p>
            <a:pPr algn="ctr"/>
            <a:r>
              <a:rPr lang="pa-IN" sz="4400" dirty="0">
                <a:solidFill>
                  <a:schemeClr val="accent5">
                    <a:lumMod val="40000"/>
                    <a:lumOff val="60000"/>
                  </a:schemeClr>
                </a:solidFill>
                <a:effectLst>
                  <a:outerShdw blurRad="38100" dist="38100" dir="2700000" algn="tl">
                    <a:srgbClr val="000000">
                      <a:alpha val="43137"/>
                    </a:srgbClr>
                  </a:outerShdw>
                </a:effectLst>
              </a:rPr>
              <a:t>ਬਾਵਾ ਬਲਵੰਤ </a:t>
            </a:r>
            <a:br>
              <a:rPr lang="pa-IN" sz="4400" dirty="0">
                <a:solidFill>
                  <a:schemeClr val="accent5">
                    <a:lumMod val="40000"/>
                    <a:lumOff val="60000"/>
                  </a:schemeClr>
                </a:solidFill>
                <a:effectLst>
                  <a:outerShdw blurRad="38100" dist="38100" dir="2700000" algn="tl">
                    <a:srgbClr val="000000">
                      <a:alpha val="43137"/>
                    </a:srgbClr>
                  </a:outerShdw>
                </a:effectLst>
              </a:rPr>
            </a:br>
            <a:r>
              <a:rPr lang="pa-IN" sz="4400" dirty="0">
                <a:solidFill>
                  <a:schemeClr val="accent5">
                    <a:lumMod val="40000"/>
                    <a:lumOff val="60000"/>
                  </a:schemeClr>
                </a:solidFill>
                <a:effectLst>
                  <a:outerShdw blurRad="38100" dist="38100" dir="2700000" algn="tl">
                    <a:srgbClr val="000000">
                      <a:alpha val="43137"/>
                    </a:srgbClr>
                  </a:outerShdw>
                </a:effectLst>
              </a:rPr>
              <a:t>(1906-1973</a:t>
            </a:r>
            <a:r>
              <a:rPr lang="pa-IN" sz="4400" dirty="0" smtClean="0">
                <a:solidFill>
                  <a:schemeClr val="accent5">
                    <a:lumMod val="40000"/>
                    <a:lumOff val="60000"/>
                  </a:schemeClr>
                </a:solidFill>
                <a:effectLst>
                  <a:outerShdw blurRad="38100" dist="38100" dir="2700000" algn="tl">
                    <a:srgbClr val="000000">
                      <a:alpha val="43137"/>
                    </a:srgbClr>
                  </a:outerShdw>
                </a:effectLst>
              </a:rPr>
              <a:t>)</a:t>
            </a:r>
            <a:endParaRPr lang="en-US" sz="4400" dirty="0"/>
          </a:p>
        </p:txBody>
      </p:sp>
      <p:sp>
        <p:nvSpPr>
          <p:cNvPr id="3" name="Subtitle 2"/>
          <p:cNvSpPr>
            <a:spLocks noGrp="1"/>
          </p:cNvSpPr>
          <p:nvPr>
            <p:ph type="subTitle" idx="1"/>
          </p:nvPr>
        </p:nvSpPr>
        <p:spPr>
          <a:xfrm>
            <a:off x="762000" y="4949279"/>
            <a:ext cx="7924800" cy="1222921"/>
          </a:xfrm>
        </p:spPr>
        <p:txBody>
          <a:bodyPr>
            <a:noAutofit/>
          </a:bodyPr>
          <a:lstStyle/>
          <a:p>
            <a:pPr algn="ctr"/>
            <a:r>
              <a:rPr lang="pa-IN" sz="2300" b="1" dirty="0">
                <a:solidFill>
                  <a:schemeClr val="accent3">
                    <a:lumMod val="60000"/>
                    <a:lumOff val="40000"/>
                  </a:schemeClr>
                </a:solidFill>
                <a:effectLst>
                  <a:outerShdw blurRad="38100" dist="38100" dir="2700000" algn="tl">
                    <a:srgbClr val="000000">
                      <a:alpha val="43137"/>
                    </a:srgbClr>
                  </a:outerShdw>
                </a:effectLst>
              </a:rPr>
              <a:t>ਪ੍ਰਮੁੱਖ ਕਾਵਿ ਸੰਗ੍ਰਹਿ:- </a:t>
            </a:r>
            <a:endParaRPr lang="en-IN" sz="2300" b="1" dirty="0">
              <a:solidFill>
                <a:schemeClr val="accent3">
                  <a:lumMod val="60000"/>
                  <a:lumOff val="40000"/>
                </a:schemeClr>
              </a:solidFill>
              <a:effectLst>
                <a:outerShdw blurRad="38100" dist="38100" dir="2700000" algn="tl">
                  <a:srgbClr val="000000">
                    <a:alpha val="43137"/>
                  </a:srgbClr>
                </a:outerShdw>
              </a:effectLst>
            </a:endParaRPr>
          </a:p>
          <a:p>
            <a:pPr algn="just"/>
            <a:r>
              <a:rPr lang="pa-IN" sz="2500" dirty="0"/>
              <a:t>ਮਹਾਂਨਾਚ, ਅਮਰ ਗੀਤ, ਜਵਾਲਾਮੁਖੀ, ਬੰਦਰਗਾਹ, ਸੁਗੰਧ ਸਮੀਰ।</a:t>
            </a:r>
            <a:endParaRPr lang="en-US" sz="2500" dirty="0"/>
          </a:p>
        </p:txBody>
      </p:sp>
      <p:pic>
        <p:nvPicPr>
          <p:cNvPr id="3074" name="Picture 2" descr="C:\Users\user\Desktop\ਬਾਵਾ ਬਲਵੰਤ.jpg"/>
          <p:cNvPicPr>
            <a:picLocks noChangeAspect="1" noChangeArrowheads="1"/>
          </p:cNvPicPr>
          <p:nvPr/>
        </p:nvPicPr>
        <p:blipFill>
          <a:blip r:embed="rId2"/>
          <a:srcRect/>
          <a:stretch>
            <a:fillRect/>
          </a:stretch>
        </p:blipFill>
        <p:spPr bwMode="auto">
          <a:xfrm>
            <a:off x="580103" y="1600200"/>
            <a:ext cx="3352800" cy="2819400"/>
          </a:xfrm>
          <a:prstGeom prst="rect">
            <a:avLst/>
          </a:prstGeom>
          <a:noFill/>
        </p:spPr>
      </p:pic>
      <p:sp>
        <p:nvSpPr>
          <p:cNvPr id="4" name="TextBox 3"/>
          <p:cNvSpPr txBox="1"/>
          <p:nvPr/>
        </p:nvSpPr>
        <p:spPr>
          <a:xfrm>
            <a:off x="4305300" y="2280553"/>
            <a:ext cx="4686300" cy="2400657"/>
          </a:xfrm>
          <a:prstGeom prst="rect">
            <a:avLst/>
          </a:prstGeom>
          <a:noFill/>
        </p:spPr>
        <p:txBody>
          <a:bodyPr wrap="square" rtlCol="0">
            <a:spAutoFit/>
          </a:bodyPr>
          <a:lstStyle/>
          <a:p>
            <a:pPr algn="just"/>
            <a:r>
              <a:rPr lang="pa-IN" sz="2500" dirty="0">
                <a:solidFill>
                  <a:schemeClr val="tx1">
                    <a:lumMod val="95000"/>
                  </a:schemeClr>
                </a:solidFill>
              </a:rPr>
              <a:t>ਬਾਵਾ ਬਲਵੰਤ ਇੱਕ ਪੰਜਾਬੀ ਸਾਹਿਤਕਾਰ ਅਤੇ ਮੁੱਖ ਤੌਰ ਉੱਤੇ ਕਵੀ ਸਨ। ਬਾਵਾ ਬਲਵੰਤ ਨੇ ਪਹਿਲਾਂ ਉਰਦੂ ਵਿੱਚ ਸ਼ਾਇਰੀ ਲਿਖਣੀ ਸ਼ੁਰੂ ਕੀਤੀ ਅਤੇ ਬਾਅਦ ਵਿੱਚ ਆਪਣੀ ਮਾਂ ਬੋਲੀ ਪੰਜਾਬੀ ਵੱਲ ਆਏ।</a:t>
            </a:r>
          </a:p>
          <a:p>
            <a:pPr algn="just"/>
            <a:endParaRPr lang="en-IN" sz="2500" dirty="0"/>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ਦੇਸ਼ ਦੀ ਵੇਡ.jpg"/>
          <p:cNvPicPr>
            <a:picLocks noChangeAspect="1" noChangeArrowheads="1"/>
          </p:cNvPicPr>
          <p:nvPr/>
        </p:nvPicPr>
        <p:blipFill>
          <a:blip r:embed="rId2"/>
          <a:srcRect/>
          <a:stretch>
            <a:fillRect/>
          </a:stretch>
        </p:blipFill>
        <p:spPr bwMode="auto">
          <a:xfrm>
            <a:off x="4876800" y="1336287"/>
            <a:ext cx="2971801" cy="3769113"/>
          </a:xfrm>
          <a:prstGeom prst="rect">
            <a:avLst/>
          </a:prstGeom>
          <a:noFill/>
        </p:spPr>
      </p:pic>
      <p:sp>
        <p:nvSpPr>
          <p:cNvPr id="5" name="TextBox 4"/>
          <p:cNvSpPr txBox="1"/>
          <p:nvPr/>
        </p:nvSpPr>
        <p:spPr>
          <a:xfrm>
            <a:off x="351776" y="1219200"/>
            <a:ext cx="4953000" cy="3985706"/>
          </a:xfrm>
          <a:prstGeom prst="rect">
            <a:avLst/>
          </a:prstGeom>
          <a:noFill/>
        </p:spPr>
        <p:txBody>
          <a:bodyPr wrap="square" rtlCol="0">
            <a:spAutoFit/>
          </a:bodyPr>
          <a:lstStyle/>
          <a:p>
            <a:r>
              <a:rPr lang="pa-IN" sz="2300" dirty="0"/>
              <a:t>(</a:t>
            </a:r>
            <a:r>
              <a:rPr lang="pa-IN" sz="2300" b="1" dirty="0">
                <a:solidFill>
                  <a:schemeClr val="accent3">
                    <a:lumMod val="60000"/>
                    <a:lumOff val="40000"/>
                  </a:schemeClr>
                </a:solidFill>
                <a:effectLst>
                  <a:outerShdw blurRad="38100" dist="38100" dir="2700000" algn="tl">
                    <a:srgbClr val="000000">
                      <a:alpha val="43137"/>
                    </a:srgbClr>
                  </a:outerShdw>
                </a:effectLst>
              </a:rPr>
              <a:t>1)  </a:t>
            </a:r>
            <a:r>
              <a:rPr lang="pa-IN" sz="2300" b="1" dirty="0" smtClean="0">
                <a:solidFill>
                  <a:schemeClr val="accent3">
                    <a:lumMod val="60000"/>
                    <a:lumOff val="40000"/>
                  </a:schemeClr>
                </a:solidFill>
                <a:effectLst>
                  <a:outerShdw blurRad="38100" dist="38100" dir="2700000" algn="tl">
                    <a:srgbClr val="000000">
                      <a:alpha val="43137"/>
                    </a:srgbClr>
                  </a:outerShdw>
                </a:effectLst>
              </a:rPr>
              <a:t>“</a:t>
            </a:r>
            <a:r>
              <a:rPr lang="pa-IN" sz="2300" b="1" dirty="0">
                <a:solidFill>
                  <a:schemeClr val="accent3">
                    <a:lumMod val="60000"/>
                    <a:lumOff val="40000"/>
                  </a:schemeClr>
                </a:solidFill>
                <a:effectLst>
                  <a:outerShdw blurRad="38100" dist="38100" dir="2700000" algn="tl">
                    <a:srgbClr val="000000">
                      <a:alpha val="43137"/>
                    </a:srgbClr>
                  </a:outerShdw>
                </a:effectLst>
              </a:rPr>
              <a:t>ਹਕੀਕਤ ਹੈ ਦੁਨੀਆਂ, </a:t>
            </a:r>
            <a:br>
              <a:rPr lang="pa-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	 ਸੱਚਾਈ ਹੈ ਦੁਨੀਆਂ</a:t>
            </a:r>
            <a:br>
              <a:rPr lang="pa-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	 ਮਨੁੱਖ ਦੀ ਮਿਹਨਤ </a:t>
            </a:r>
            <a:br>
              <a:rPr lang="pa-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	 ਤੇ ਜੀਵਨ ਦੀ ਚਾਹ ਨੇ</a:t>
            </a:r>
            <a:br>
              <a:rPr lang="pa-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	 ਸਗੋਂ ਹੋਰ ਸੁਹਣੀ </a:t>
            </a:r>
            <a:br>
              <a:rPr lang="pa-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	 ਬਣਾਈ ਹੈ ਦੁਨੀਆਂ”</a:t>
            </a:r>
            <a:br>
              <a:rPr lang="pa-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
            </a:r>
            <a:br>
              <a:rPr lang="pa-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(2)	“ਜਿੰਦਗਾਨੀ ਏ, ਪਰਾਇਆ ਧਨ ਨਹੀਂ</a:t>
            </a:r>
            <a:br>
              <a:rPr lang="pa-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	 ਜਿੰਦਗੀ ਨੂੰ ਮਾਨਣਾ ਔਗੁਣ ਨਹੀਂ</a:t>
            </a:r>
            <a:br>
              <a:rPr lang="pa-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	 ਕਿਉਂ ਖਿਆਲਾਂ ਦੇ ਲਈ ਨੇ ਬੇੜੀਆ</a:t>
            </a:r>
            <a:br>
              <a:rPr lang="pa-IN" sz="2300" b="1" dirty="0">
                <a:solidFill>
                  <a:schemeClr val="accent3">
                    <a:lumMod val="60000"/>
                    <a:lumOff val="40000"/>
                  </a:schemeClr>
                </a:solidFill>
                <a:effectLst>
                  <a:outerShdw blurRad="38100" dist="38100" dir="2700000" algn="tl">
                    <a:srgbClr val="000000">
                      <a:alpha val="43137"/>
                    </a:srgbClr>
                  </a:outerShdw>
                </a:effectLst>
              </a:rPr>
            </a:br>
            <a:r>
              <a:rPr lang="pa-IN" sz="2300" b="1" dirty="0">
                <a:solidFill>
                  <a:schemeClr val="accent3">
                    <a:lumMod val="60000"/>
                    <a:lumOff val="40000"/>
                  </a:schemeClr>
                </a:solidFill>
                <a:effectLst>
                  <a:outerShdw blurRad="38100" dist="38100" dir="2700000" algn="tl">
                    <a:srgbClr val="000000">
                      <a:alpha val="43137"/>
                    </a:srgbClr>
                  </a:outerShdw>
                </a:effectLst>
              </a:rPr>
              <a:t>	 ਜੇ ਹਵਾਂ ਨੂੰ, ਵਕਤ ਨੂੰ, ਬੰਧਨ ਨਹੀਂ</a:t>
            </a:r>
            <a:r>
              <a:rPr lang="pa-IN" sz="2300" b="1" dirty="0" smtClean="0">
                <a:solidFill>
                  <a:schemeClr val="accent3">
                    <a:lumMod val="60000"/>
                    <a:lumOff val="40000"/>
                  </a:schemeClr>
                </a:solidFill>
                <a:effectLst>
                  <a:outerShdw blurRad="38100" dist="38100" dir="2700000" algn="tl">
                    <a:srgbClr val="000000">
                      <a:alpha val="43137"/>
                    </a:srgbClr>
                  </a:outerShdw>
                </a:effectLst>
              </a:rPr>
              <a:t>।”</a:t>
            </a:r>
            <a:endParaRPr lang="en-IN" sz="2300" dirty="0"/>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225968"/>
            <a:ext cx="4267200" cy="1600200"/>
          </a:xfrm>
        </p:spPr>
        <p:txBody>
          <a:bodyPr>
            <a:normAutofit/>
          </a:bodyPr>
          <a:lstStyle/>
          <a:p>
            <a:pPr algn="ctr"/>
            <a:r>
              <a:rPr lang="pa-IN" sz="4000" dirty="0">
                <a:solidFill>
                  <a:schemeClr val="accent5">
                    <a:lumMod val="40000"/>
                    <a:lumOff val="60000"/>
                  </a:schemeClr>
                </a:solidFill>
                <a:effectLst>
                  <a:outerShdw blurRad="38100" dist="38100" dir="2700000" algn="tl">
                    <a:srgbClr val="000000">
                      <a:alpha val="43137"/>
                    </a:srgbClr>
                  </a:outerShdw>
                </a:effectLst>
              </a:rPr>
              <a:t>ਅੰਮ੍ਰਿਤਾ </a:t>
            </a:r>
            <a:r>
              <a:rPr lang="pa-IN" sz="4000" dirty="0" smtClean="0">
                <a:solidFill>
                  <a:schemeClr val="accent5">
                    <a:lumMod val="40000"/>
                    <a:lumOff val="60000"/>
                  </a:schemeClr>
                </a:solidFill>
                <a:effectLst>
                  <a:outerShdw blurRad="38100" dist="38100" dir="2700000" algn="tl">
                    <a:srgbClr val="000000">
                      <a:alpha val="43137"/>
                    </a:srgbClr>
                  </a:outerShdw>
                </a:effectLst>
              </a:rPr>
              <a:t>ਪ੍ਰੀਤਮ</a:t>
            </a:r>
            <a:r>
              <a:rPr lang="en-IN" sz="4000" dirty="0" smtClean="0">
                <a:solidFill>
                  <a:schemeClr val="accent5">
                    <a:lumMod val="40000"/>
                    <a:lumOff val="60000"/>
                  </a:schemeClr>
                </a:solidFill>
                <a:effectLst>
                  <a:outerShdw blurRad="38100" dist="38100" dir="2700000" algn="tl">
                    <a:srgbClr val="000000">
                      <a:alpha val="43137"/>
                    </a:srgbClr>
                  </a:outerShdw>
                </a:effectLst>
              </a:rPr>
              <a:t/>
            </a:r>
            <a:br>
              <a:rPr lang="en-IN" sz="4000" dirty="0" smtClean="0">
                <a:solidFill>
                  <a:schemeClr val="accent5">
                    <a:lumMod val="40000"/>
                    <a:lumOff val="60000"/>
                  </a:schemeClr>
                </a:solidFill>
                <a:effectLst>
                  <a:outerShdw blurRad="38100" dist="38100" dir="2700000" algn="tl">
                    <a:srgbClr val="000000">
                      <a:alpha val="43137"/>
                    </a:srgbClr>
                  </a:outerShdw>
                </a:effectLst>
              </a:rPr>
            </a:br>
            <a:r>
              <a:rPr lang="pa-IN" sz="4000" dirty="0" smtClean="0">
                <a:solidFill>
                  <a:schemeClr val="accent5">
                    <a:lumMod val="40000"/>
                    <a:lumOff val="60000"/>
                  </a:schemeClr>
                </a:solidFill>
                <a:effectLst>
                  <a:outerShdw blurRad="38100" dist="38100" dir="2700000" algn="tl">
                    <a:srgbClr val="000000">
                      <a:alpha val="43137"/>
                    </a:srgbClr>
                  </a:outerShdw>
                </a:effectLst>
              </a:rPr>
              <a:t>(</a:t>
            </a:r>
            <a:r>
              <a:rPr lang="pa-IN" sz="4000" dirty="0">
                <a:solidFill>
                  <a:schemeClr val="accent5">
                    <a:lumMod val="40000"/>
                    <a:lumOff val="60000"/>
                  </a:schemeClr>
                </a:solidFill>
                <a:effectLst>
                  <a:outerShdw blurRad="38100" dist="38100" dir="2700000" algn="tl">
                    <a:srgbClr val="000000">
                      <a:alpha val="43137"/>
                    </a:srgbClr>
                  </a:outerShdw>
                </a:effectLst>
              </a:rPr>
              <a:t>1919-2005</a:t>
            </a:r>
            <a:r>
              <a:rPr lang="pa-IN" sz="4000" dirty="0" smtClean="0">
                <a:solidFill>
                  <a:schemeClr val="accent5">
                    <a:lumMod val="40000"/>
                    <a:lumOff val="60000"/>
                  </a:schemeClr>
                </a:solidFill>
                <a:effectLst>
                  <a:outerShdw blurRad="38100" dist="38100" dir="2700000" algn="tl">
                    <a:srgbClr val="000000">
                      <a:alpha val="43137"/>
                    </a:srgbClr>
                  </a:outerShdw>
                </a:effectLst>
              </a:rPr>
              <a:t>)</a:t>
            </a:r>
            <a:endParaRPr lang="en-US" sz="2000" dirty="0"/>
          </a:p>
        </p:txBody>
      </p:sp>
      <p:sp>
        <p:nvSpPr>
          <p:cNvPr id="3" name="Subtitle 2"/>
          <p:cNvSpPr>
            <a:spLocks noGrp="1"/>
          </p:cNvSpPr>
          <p:nvPr>
            <p:ph type="subTitle" idx="1"/>
          </p:nvPr>
        </p:nvSpPr>
        <p:spPr>
          <a:xfrm>
            <a:off x="848033" y="4664424"/>
            <a:ext cx="8077200" cy="685800"/>
          </a:xfrm>
        </p:spPr>
        <p:txBody>
          <a:bodyPr>
            <a:normAutofit/>
          </a:bodyPr>
          <a:lstStyle/>
          <a:p>
            <a:pPr algn="ctr"/>
            <a:r>
              <a:rPr lang="pa-IN" sz="2100" b="1" dirty="0">
                <a:solidFill>
                  <a:schemeClr val="accent3">
                    <a:lumMod val="60000"/>
                    <a:lumOff val="40000"/>
                  </a:schemeClr>
                </a:solidFill>
                <a:effectLst>
                  <a:outerShdw blurRad="38100" dist="38100" dir="2700000" algn="tl">
                    <a:srgbClr val="000000">
                      <a:alpha val="43137"/>
                    </a:srgbClr>
                  </a:outerShdw>
                </a:effectLst>
              </a:rPr>
              <a:t>ਅੰਮ੍ਰਿਤਾ ਪ੍ਰੀਤਮ ਨੂੰ </a:t>
            </a:r>
            <a:r>
              <a:rPr lang="pa-IN" sz="2100" b="1" u="heavy" dirty="0">
                <a:solidFill>
                  <a:schemeClr val="accent3">
                    <a:lumMod val="60000"/>
                    <a:lumOff val="40000"/>
                  </a:schemeClr>
                </a:solidFill>
                <a:effectLst>
                  <a:outerShdw blurRad="38100" dist="38100" dir="2700000" algn="tl">
                    <a:srgbClr val="000000">
                      <a:alpha val="43137"/>
                    </a:srgbClr>
                  </a:outerShdw>
                </a:effectLst>
              </a:rPr>
              <a:t>ਇਸਤਰੀ ਦੀ ਆਵਾਜ਼ </a:t>
            </a:r>
            <a:r>
              <a:rPr lang="pa-IN" sz="2100" b="1" dirty="0">
                <a:solidFill>
                  <a:schemeClr val="accent3">
                    <a:lumMod val="60000"/>
                    <a:lumOff val="40000"/>
                  </a:schemeClr>
                </a:solidFill>
                <a:effectLst>
                  <a:outerShdw blurRad="38100" dist="38100" dir="2700000" algn="tl">
                    <a:srgbClr val="000000">
                      <a:alpha val="43137"/>
                    </a:srgbClr>
                  </a:outerShdw>
                </a:effectLst>
              </a:rPr>
              <a:t>ਕਿਹਾ ਜਾਂਦਾ ਹੈ।</a:t>
            </a:r>
            <a:endParaRPr lang="en-IN" sz="2100" b="1" dirty="0">
              <a:solidFill>
                <a:schemeClr val="accent3">
                  <a:lumMod val="60000"/>
                  <a:lumOff val="40000"/>
                </a:schemeClr>
              </a:solidFill>
              <a:effectLst>
                <a:outerShdw blurRad="38100" dist="38100" dir="2700000" algn="tl">
                  <a:srgbClr val="000000">
                    <a:alpha val="43137"/>
                  </a:srgbClr>
                </a:outerShdw>
              </a:effectLst>
            </a:endParaRPr>
          </a:p>
        </p:txBody>
      </p:sp>
      <p:pic>
        <p:nvPicPr>
          <p:cNvPr id="2050" name="Picture 2" descr="C:\Users\user\Desktop\ਅੰਮ੍ਰਿਤਾ ਪ੍ਰੀਤਮ.jpg"/>
          <p:cNvPicPr>
            <a:picLocks noChangeAspect="1" noChangeArrowheads="1"/>
          </p:cNvPicPr>
          <p:nvPr/>
        </p:nvPicPr>
        <p:blipFill>
          <a:blip r:embed="rId2"/>
          <a:srcRect/>
          <a:stretch>
            <a:fillRect/>
          </a:stretch>
        </p:blipFill>
        <p:spPr bwMode="auto">
          <a:xfrm>
            <a:off x="250723" y="946477"/>
            <a:ext cx="3429000" cy="3581400"/>
          </a:xfrm>
          <a:prstGeom prst="rect">
            <a:avLst/>
          </a:prstGeom>
          <a:noFill/>
        </p:spPr>
      </p:pic>
      <p:sp>
        <p:nvSpPr>
          <p:cNvPr id="4" name="TextBox 3"/>
          <p:cNvSpPr txBox="1"/>
          <p:nvPr/>
        </p:nvSpPr>
        <p:spPr>
          <a:xfrm>
            <a:off x="3886200" y="1962715"/>
            <a:ext cx="5053781" cy="2246769"/>
          </a:xfrm>
          <a:prstGeom prst="rect">
            <a:avLst/>
          </a:prstGeom>
          <a:noFill/>
        </p:spPr>
        <p:txBody>
          <a:bodyPr wrap="square" rtlCol="0">
            <a:spAutoFit/>
          </a:bodyPr>
          <a:lstStyle/>
          <a:p>
            <a:pPr algn="just"/>
            <a:r>
              <a:rPr lang="pa-IN" sz="2000" dirty="0">
                <a:solidFill>
                  <a:schemeClr val="tx1">
                    <a:lumMod val="95000"/>
                  </a:schemeClr>
                </a:solidFill>
              </a:rPr>
              <a:t>ਅੰਮ੍ਰਿਤਾ ਪ੍ਰੀਤਮ ਇੱਕ ਪੰਜਾਬੀ ਲੇਖਕ. ਕਵੀ, ਨਾਵਲਕਾਰ, ਕਹਾਣੀਕਾਰ ਅਤੇ ਵਾਰਤਕਕਾਰ ਸੀ। ਉਸਨੂੰ ਪੰਜਾਬੀ ਭਾਸ਼ਾ ਦੇ 20ਵੀਂ ਸਦੀ ਦੇ ਸਭ ਤੋਂ ਅਹਿਮ ਕਵੀਆਂ ਵਿੱਚ ਮੰਨਿਆ ਜਾਂਦਾ ਹੈ। ਛੇ ਦਹਾਕਿਆਂ ਵਿੱਚ ਫੈਲੇ ਆਪਣੇ ਕੈਰੀਅਰ ਦੌਰਾਨ, ਉਸਨੇ ਕਵਿਤਾ, ਨਾਵਲ, ਜੀਵਨੀ, ਨਿਬੰਧ ਆਦਿ ਵਿਧਾਵਾਂ ਦੇ ਅੰਦਰ 100 ਤੋਂ ਵੱਧ ਕਿਤਾਬਾਂ ਲਿਖੀਆਂ ਹਨ। ਇਨ੍ਹਾਂ ਵਿੱਚ ਪੰਜਾਬੀ ਲੋਕ ਗੀਤਾਂ ਦਾ ਇੱਕ ਸੰਗ੍ਰਹਿ </a:t>
            </a:r>
            <a:endParaRPr lang="en-IN" sz="2000" dirty="0">
              <a:solidFill>
                <a:schemeClr val="tx1">
                  <a:lumMod val="95000"/>
                </a:schemeClr>
              </a:solidFill>
            </a:endParaRPr>
          </a:p>
        </p:txBody>
      </p:sp>
      <p:sp>
        <p:nvSpPr>
          <p:cNvPr id="5" name="TextBox 4"/>
          <p:cNvSpPr txBox="1"/>
          <p:nvPr/>
        </p:nvSpPr>
        <p:spPr>
          <a:xfrm>
            <a:off x="228600" y="5181600"/>
            <a:ext cx="8711381" cy="1523494"/>
          </a:xfrm>
          <a:prstGeom prst="rect">
            <a:avLst/>
          </a:prstGeom>
          <a:noFill/>
        </p:spPr>
        <p:txBody>
          <a:bodyPr wrap="square" rtlCol="0">
            <a:spAutoFit/>
          </a:bodyPr>
          <a:lstStyle/>
          <a:p>
            <a:pPr algn="ctr"/>
            <a:r>
              <a:rPr lang="pa-IN" sz="2100" b="1" dirty="0">
                <a:solidFill>
                  <a:schemeClr val="accent3">
                    <a:lumMod val="60000"/>
                    <a:lumOff val="40000"/>
                  </a:schemeClr>
                </a:solidFill>
                <a:effectLst>
                  <a:outerShdw blurRad="38100" dist="38100" dir="2700000" algn="tl">
                    <a:srgbClr val="000000">
                      <a:alpha val="43137"/>
                    </a:srgbClr>
                  </a:outerShdw>
                </a:effectLst>
              </a:rPr>
              <a:t>ਕਾਵਿ ਸੰਗ੍ਰਹਿ:- </a:t>
            </a:r>
            <a:endParaRPr lang="en-IN" sz="2100" b="1" dirty="0">
              <a:solidFill>
                <a:schemeClr val="accent3">
                  <a:lumMod val="60000"/>
                  <a:lumOff val="40000"/>
                </a:schemeClr>
              </a:solidFill>
              <a:effectLst>
                <a:outerShdw blurRad="38100" dist="38100" dir="2700000" algn="tl">
                  <a:srgbClr val="000000">
                    <a:alpha val="43137"/>
                  </a:srgbClr>
                </a:outerShdw>
              </a:effectLst>
            </a:endParaRPr>
          </a:p>
          <a:p>
            <a:pPr algn="just"/>
            <a:r>
              <a:rPr lang="pa-IN" dirty="0">
                <a:solidFill>
                  <a:schemeClr val="tx1">
                    <a:lumMod val="95000"/>
                  </a:schemeClr>
                </a:solidFill>
              </a:rPr>
              <a:t>ਅੰਮ੍ਰਿਤ ਲਹਿਰਾਂ, ਜਿਉਂਦਾ ਜੀਵਨ, ਤ੍ਰੇਲ ਧੋਤੇ ਫੁੱਲ, ਓ ਗੀਤਾਂ ਵਾਲਿਆ, ਬੱਦਲਾਂ ਦੇ ਪੱਲੇ ਵਿੱਚ, ਪੱਥਰ-ਗੀਟੇ, ਲੰਮੀਆਂ ਵਾਟਾਂ, ਮੈਂ ਤਵਾਰੀਖ ਹਾਂ ਹਿੰਦ ਦੀ, ਸਰਘੀ ਵੇਲਾ, ਸੁਨੇਹੜੇ (ਭਾਰਤੀ ਸਾਹਿਤ ਅਕਾਦਮੀ ਦੁਆਰਾ ਪੁਰਸਕ੍ਰਿਤ) ਅਸ਼ੋਕਾ ਚੇਤੀ, ਨਾਗਮਣੀ, ਕਾਗਜ਼ ਤੇ ਕੈਨਵਸ, ਮੈਂ ਜਗ੍ਹਾਂ ਤੂੰ ਆਦਿ।</a:t>
            </a:r>
            <a:endParaRPr lang="en-US" dirty="0">
              <a:solidFill>
                <a:schemeClr val="tx1">
                  <a:lumMod val="95000"/>
                </a:schemeClr>
              </a:solidFill>
            </a:endParaRPr>
          </a:p>
          <a:p>
            <a:endParaRPr lang="en-IN" dirty="0"/>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
            <a:ext cx="7010400" cy="943896"/>
          </a:xfrm>
        </p:spPr>
        <p:txBody>
          <a:bodyPr>
            <a:normAutofit/>
          </a:bodyPr>
          <a:lstStyle/>
          <a:p>
            <a:pPr algn="ctr"/>
            <a:r>
              <a:rPr lang="pa-IN" sz="4000" dirty="0">
                <a:solidFill>
                  <a:schemeClr val="accent5">
                    <a:lumMod val="40000"/>
                    <a:lumOff val="60000"/>
                  </a:schemeClr>
                </a:solidFill>
                <a:effectLst>
                  <a:outerShdw blurRad="38100" dist="38100" dir="2700000" algn="tl">
                    <a:srgbClr val="000000">
                      <a:alpha val="43137"/>
                    </a:srgbClr>
                  </a:outerShdw>
                </a:effectLst>
              </a:rPr>
              <a:t>ਦੇਸ਼ ਵੰਡ ਦੇ ਦੁਖਾਂਤ ਨੂੰ ਸਿਰਜਣ ਵਾਲੀ</a:t>
            </a:r>
            <a:endParaRPr lang="en-US" sz="4000" dirty="0">
              <a:solidFill>
                <a:schemeClr val="accent5">
                  <a:lumMod val="40000"/>
                  <a:lumOff val="6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99718" y="4376583"/>
            <a:ext cx="6096000" cy="1981200"/>
          </a:xfrm>
        </p:spPr>
        <p:txBody>
          <a:bodyPr>
            <a:normAutofit/>
          </a:bodyPr>
          <a:lstStyle/>
          <a:p>
            <a:pPr algn="ctr"/>
            <a:r>
              <a:rPr lang="pa-IN" sz="2300" dirty="0"/>
              <a:t>“ਅੱਜ ਆਖਾਂ ਵਾਰਸ਼ ਸ਼ਾਹ ਨੂੰ ਕਿਤੇਂ ਕਬਰਾਂ ਵਿੱਚੋਂ ਬੋਲ</a:t>
            </a:r>
          </a:p>
          <a:p>
            <a:pPr algn="ctr"/>
            <a:r>
              <a:rPr lang="pa-IN" sz="2300" dirty="0"/>
              <a:t>ਤੇ ਅੱਜ ਕਿਤਾਬੇ ਇਸ਼ਕ ਦਾ ਕੋਈ ਅਗਲਾ ਵਰਕਾ ਫੋਲ</a:t>
            </a:r>
          </a:p>
          <a:p>
            <a:pPr algn="ctr"/>
            <a:r>
              <a:rPr lang="pa-IN" sz="2300" dirty="0"/>
              <a:t>ਇੱਕ ਰੋਈ ਸੀ ਧੀ ਪੰਜਾਬ ਦੀ, ਤੂੰ ਲਿਖ-ਲਿਖ ਮਾਰੇ ਵੈਣ</a:t>
            </a:r>
          </a:p>
          <a:p>
            <a:pPr algn="ctr"/>
            <a:r>
              <a:rPr lang="pa-IN" sz="2300" dirty="0"/>
              <a:t>ਅੱਜ ਲੱਖਾ ਧੀਆ ਰੋਂਦੀਆਂ, ਤੈਨੂੰ ਵਾਰਸ਼ ਸ਼ਾਹ ਨੂੰ ਕਹਿਣ”</a:t>
            </a:r>
            <a:endParaRPr lang="en-US" sz="2300" dirty="0"/>
          </a:p>
        </p:txBody>
      </p:sp>
      <p:pic>
        <p:nvPicPr>
          <p:cNvPr id="3075" name="Picture 3" descr="C:\Users\user\Desktop\ਦੇਸ਼ ਦੀ ਵੰਡ ਤਸਵੀਰ.jpg"/>
          <p:cNvPicPr>
            <a:picLocks noChangeAspect="1" noChangeArrowheads="1"/>
          </p:cNvPicPr>
          <p:nvPr/>
        </p:nvPicPr>
        <p:blipFill>
          <a:blip r:embed="rId2"/>
          <a:srcRect/>
          <a:stretch>
            <a:fillRect/>
          </a:stretch>
        </p:blipFill>
        <p:spPr bwMode="auto">
          <a:xfrm>
            <a:off x="1360687" y="1487128"/>
            <a:ext cx="6117825" cy="2727223"/>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4572000" cy="1676400"/>
          </a:xfrm>
        </p:spPr>
        <p:txBody>
          <a:bodyPr>
            <a:normAutofit/>
          </a:bodyPr>
          <a:lstStyle/>
          <a:p>
            <a:pPr algn="ctr"/>
            <a:r>
              <a:rPr lang="pa-IN" sz="4000" dirty="0">
                <a:solidFill>
                  <a:schemeClr val="accent5">
                    <a:lumMod val="40000"/>
                    <a:lumOff val="60000"/>
                  </a:schemeClr>
                </a:solidFill>
                <a:effectLst>
                  <a:outerShdw blurRad="38100" dist="38100" dir="2700000" algn="tl">
                    <a:srgbClr val="000000">
                      <a:alpha val="43137"/>
                    </a:srgbClr>
                  </a:outerShdw>
                </a:effectLst>
              </a:rPr>
              <a:t>ਡਾ. ਹਰਿਭਜਨ ਸਿੰਘ </a:t>
            </a:r>
            <a:br>
              <a:rPr lang="pa-IN" sz="4000" dirty="0">
                <a:solidFill>
                  <a:schemeClr val="accent5">
                    <a:lumMod val="40000"/>
                    <a:lumOff val="60000"/>
                  </a:schemeClr>
                </a:solidFill>
                <a:effectLst>
                  <a:outerShdw blurRad="38100" dist="38100" dir="2700000" algn="tl">
                    <a:srgbClr val="000000">
                      <a:alpha val="43137"/>
                    </a:srgbClr>
                  </a:outerShdw>
                </a:effectLst>
              </a:rPr>
            </a:br>
            <a:r>
              <a:rPr lang="pa-IN" sz="4000" dirty="0">
                <a:solidFill>
                  <a:schemeClr val="accent5">
                    <a:lumMod val="40000"/>
                    <a:lumOff val="60000"/>
                  </a:schemeClr>
                </a:solidFill>
                <a:effectLst>
                  <a:outerShdw blurRad="38100" dist="38100" dir="2700000" algn="tl">
                    <a:srgbClr val="000000">
                      <a:alpha val="43137"/>
                    </a:srgbClr>
                  </a:outerShdw>
                </a:effectLst>
              </a:rPr>
              <a:t>(1990-2002</a:t>
            </a:r>
            <a:r>
              <a:rPr lang="pa-IN" sz="4000" dirty="0" smtClean="0">
                <a:solidFill>
                  <a:schemeClr val="accent5">
                    <a:lumMod val="40000"/>
                    <a:lumOff val="60000"/>
                  </a:schemeClr>
                </a:solidFill>
                <a:effectLst>
                  <a:outerShdw blurRad="38100" dist="38100" dir="2700000" algn="tl">
                    <a:srgbClr val="000000">
                      <a:alpha val="43137"/>
                    </a:srgbClr>
                  </a:outerShdw>
                </a:effectLst>
              </a:rPr>
              <a:t>)</a:t>
            </a:r>
            <a:endParaRPr lang="en-US" sz="3100" dirty="0"/>
          </a:p>
        </p:txBody>
      </p:sp>
      <p:sp>
        <p:nvSpPr>
          <p:cNvPr id="3" name="Subtitle 2"/>
          <p:cNvSpPr>
            <a:spLocks noGrp="1"/>
          </p:cNvSpPr>
          <p:nvPr>
            <p:ph type="subTitle" idx="1"/>
          </p:nvPr>
        </p:nvSpPr>
        <p:spPr>
          <a:xfrm>
            <a:off x="381000" y="4605248"/>
            <a:ext cx="8382000" cy="1490752"/>
          </a:xfrm>
        </p:spPr>
        <p:txBody>
          <a:bodyPr>
            <a:noAutofit/>
          </a:bodyPr>
          <a:lstStyle/>
          <a:p>
            <a:pPr algn="ctr"/>
            <a:r>
              <a:rPr lang="pa-IN" sz="2100" b="1" dirty="0">
                <a:solidFill>
                  <a:schemeClr val="accent3">
                    <a:lumMod val="60000"/>
                    <a:lumOff val="40000"/>
                  </a:schemeClr>
                </a:solidFill>
                <a:effectLst>
                  <a:outerShdw blurRad="38100" dist="38100" dir="2700000" algn="tl">
                    <a:srgbClr val="000000">
                      <a:alpha val="43137"/>
                    </a:srgbClr>
                  </a:outerShdw>
                </a:effectLst>
              </a:rPr>
              <a:t>ਕਾਵਿ-ਸੰਗ੍ਰਹਿ:- </a:t>
            </a:r>
            <a:endParaRPr lang="en-IN" sz="2100" b="1" dirty="0">
              <a:solidFill>
                <a:schemeClr val="accent3">
                  <a:lumMod val="60000"/>
                  <a:lumOff val="40000"/>
                </a:schemeClr>
              </a:solidFill>
              <a:effectLst>
                <a:outerShdw blurRad="38100" dist="38100" dir="2700000" algn="tl">
                  <a:srgbClr val="000000">
                    <a:alpha val="43137"/>
                  </a:srgbClr>
                </a:outerShdw>
              </a:effectLst>
            </a:endParaRPr>
          </a:p>
          <a:p>
            <a:pPr algn="just"/>
            <a:r>
              <a:rPr lang="pa-IN" sz="2300" dirty="0"/>
              <a:t>ਲਾਸਾਂ, ਤਾਰ ਤੁਪਕਾ, ਅਧਰੈਣੀ, ਨਾ ਧੁੱਪੇ ਨਾ ਛਾਵੇਂ, ਸੜਕ ਦੇ ਸਫੇ ਤੇ, ਅਲਫ ਦੁਪਹਿਰ, ਟੁੱਕੀਆਂ ਜੀਭਾਂ ਵਾਲੇ, ਮੱਥਾ ਦੀਵੇ ਵਾਲਾ, ਮਹਿਕਾਂ ਨੂੰ ਜਿੰਦਰੇ ਨਾ ਮਾਰੀ, ਅਲਵਿਦਾ ਤੋਂ ਪਹਿਲਾਂ ਮਾਵਾਂ ਧੀਆਂ, ਚੌਥੇ ਦੀ ਉਡੀਕ, ਰੁੱਖ ਤੇ ਰਿਸ਼ੀ।</a:t>
            </a:r>
            <a:endParaRPr lang="en-US" sz="2300" dirty="0"/>
          </a:p>
        </p:txBody>
      </p:sp>
      <p:pic>
        <p:nvPicPr>
          <p:cNvPr id="4098" name="Picture 2" descr="C:\Users\user\Desktop\ਹਰਿਭਜਨ ਸਿੰਘ.jpg"/>
          <p:cNvPicPr>
            <a:picLocks noChangeAspect="1" noChangeArrowheads="1"/>
          </p:cNvPicPr>
          <p:nvPr/>
        </p:nvPicPr>
        <p:blipFill>
          <a:blip r:embed="rId2"/>
          <a:srcRect/>
          <a:stretch>
            <a:fillRect/>
          </a:stretch>
        </p:blipFill>
        <p:spPr bwMode="auto">
          <a:xfrm>
            <a:off x="5486400" y="1065022"/>
            <a:ext cx="3276600" cy="3416030"/>
          </a:xfrm>
          <a:prstGeom prst="rect">
            <a:avLst/>
          </a:prstGeom>
          <a:noFill/>
        </p:spPr>
      </p:pic>
      <p:sp>
        <p:nvSpPr>
          <p:cNvPr id="4" name="TextBox 3"/>
          <p:cNvSpPr txBox="1"/>
          <p:nvPr/>
        </p:nvSpPr>
        <p:spPr>
          <a:xfrm>
            <a:off x="381000" y="2481352"/>
            <a:ext cx="4648200" cy="1862048"/>
          </a:xfrm>
          <a:prstGeom prst="rect">
            <a:avLst/>
          </a:prstGeom>
          <a:noFill/>
        </p:spPr>
        <p:txBody>
          <a:bodyPr wrap="square" rtlCol="0">
            <a:spAutoFit/>
          </a:bodyPr>
          <a:lstStyle/>
          <a:p>
            <a:pPr algn="just"/>
            <a:r>
              <a:rPr lang="pa-IN" sz="2300" dirty="0">
                <a:solidFill>
                  <a:schemeClr val="tx1">
                    <a:lumMod val="95000"/>
                  </a:schemeClr>
                </a:solidFill>
              </a:rPr>
              <a:t>ਡਾ. ਹਰਿਭਜਨ ਸਿੰਘ ਇੱਕ ਪੰਜਾਬੀ ਕਵੀ, ਆਲੋਚਕ, ਸਾਂਸਕ੍ਰਿਤਕ ਟੀਕਾਕਾਰ, ਅਤੇ ਅਨੁਵਾਦਕ ਸੀ। ਅੰਮ੍ਰਿਤਾ ਪ੍ਰੀਤਮ ਦੇ ਨਾਲ ਹਰਿਭਜਨ ਨੂੰ ਪੰਜਾਬੀ ਕਵਿਤਾ ਸ਼ੈਲੀ ਵਿੱਚ ਕ੍ਰਾਂਤੀ ਲਿਆਉਣ ਦਾ ਸੇਹਰਾ ਜਾਂਦਾ ਹੈ।</a:t>
            </a:r>
            <a:endParaRPr lang="en-IN" sz="2300" dirty="0">
              <a:solidFill>
                <a:schemeClr val="tx1">
                  <a:lumMod val="95000"/>
                </a:schemeClr>
              </a:solidFill>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685800"/>
            <a:ext cx="3581400" cy="735321"/>
          </a:xfrm>
        </p:spPr>
        <p:txBody>
          <a:bodyPr>
            <a:noAutofit/>
          </a:bodyPr>
          <a:lstStyle/>
          <a:p>
            <a:pPr algn="ctr"/>
            <a:r>
              <a:rPr lang="pa-IN" sz="3200" dirty="0" smtClean="0">
                <a:solidFill>
                  <a:schemeClr val="accent5">
                    <a:lumMod val="40000"/>
                    <a:lumOff val="60000"/>
                  </a:schemeClr>
                </a:solidFill>
              </a:rPr>
              <a:t>ਕਵਿਤਾ ਕੀ ਹੈ:-</a:t>
            </a:r>
            <a:endParaRPr lang="en-US" sz="2000" dirty="0"/>
          </a:p>
        </p:txBody>
      </p:sp>
      <p:sp>
        <p:nvSpPr>
          <p:cNvPr id="3" name="Subtitle 2"/>
          <p:cNvSpPr>
            <a:spLocks noGrp="1"/>
          </p:cNvSpPr>
          <p:nvPr>
            <p:ph type="subTitle" idx="1"/>
          </p:nvPr>
        </p:nvSpPr>
        <p:spPr>
          <a:xfrm>
            <a:off x="609600" y="2103933"/>
            <a:ext cx="8001000" cy="4144467"/>
          </a:xfrm>
        </p:spPr>
        <p:txBody>
          <a:bodyPr>
            <a:noAutofit/>
          </a:bodyPr>
          <a:lstStyle/>
          <a:p>
            <a:pPr algn="ctr"/>
            <a:r>
              <a:rPr lang="pa-IN" sz="2300" b="1" u="heavy" dirty="0" smtClean="0">
                <a:solidFill>
                  <a:schemeClr val="tx2">
                    <a:lumMod val="75000"/>
                  </a:schemeClr>
                </a:solidFill>
                <a:effectLst>
                  <a:outerShdw blurRad="38100" dist="38100" dir="2700000" algn="tl">
                    <a:srgbClr val="000000">
                      <a:alpha val="43137"/>
                    </a:srgbClr>
                  </a:outerShdw>
                </a:effectLst>
              </a:rPr>
              <a:t>ਪਰਿਭਾਸ਼ਾਵਾਂ</a:t>
            </a:r>
            <a:r>
              <a:rPr lang="en-IN" sz="2300" b="1" u="heavy" dirty="0" smtClean="0">
                <a:solidFill>
                  <a:schemeClr val="tx2">
                    <a:lumMod val="75000"/>
                  </a:schemeClr>
                </a:solidFill>
                <a:effectLst>
                  <a:outerShdw blurRad="38100" dist="38100" dir="2700000" algn="tl">
                    <a:srgbClr val="000000">
                      <a:alpha val="43137"/>
                    </a:srgbClr>
                  </a:outerShdw>
                </a:effectLst>
              </a:rPr>
              <a:t>:-</a:t>
            </a:r>
          </a:p>
          <a:p>
            <a:pPr algn="ctr"/>
            <a:endParaRPr lang="pa-IN" sz="2000" b="1" u="heavy" dirty="0" smtClean="0">
              <a:solidFill>
                <a:schemeClr val="tx2">
                  <a:lumMod val="75000"/>
                </a:schemeClr>
              </a:solidFill>
              <a:effectLst>
                <a:outerShdw blurRad="38100" dist="38100" dir="2700000" algn="tl">
                  <a:srgbClr val="000000">
                    <a:alpha val="43137"/>
                  </a:srgbClr>
                </a:outerShdw>
              </a:effectLst>
            </a:endParaRPr>
          </a:p>
          <a:p>
            <a:pPr algn="just"/>
            <a:r>
              <a:rPr lang="pa-IN" sz="2500" u="heavy" dirty="0" smtClean="0">
                <a:solidFill>
                  <a:schemeClr val="tx1">
                    <a:lumMod val="95000"/>
                  </a:schemeClr>
                </a:solidFill>
              </a:rPr>
              <a:t>ਆਚਾਰੀਆ ਮੰਮਟ</a:t>
            </a:r>
            <a:r>
              <a:rPr lang="en-IN" sz="2500" u="heavy" dirty="0" smtClean="0">
                <a:solidFill>
                  <a:schemeClr val="tx1">
                    <a:lumMod val="95000"/>
                  </a:schemeClr>
                </a:solidFill>
              </a:rPr>
              <a:t>:-</a:t>
            </a:r>
            <a:r>
              <a:rPr lang="pa-IN" sz="2500" u="heavy" dirty="0" smtClean="0">
                <a:solidFill>
                  <a:schemeClr val="tx1">
                    <a:lumMod val="95000"/>
                  </a:schemeClr>
                </a:solidFill>
              </a:rPr>
              <a:t> </a:t>
            </a:r>
            <a:r>
              <a:rPr lang="en-IN" sz="2500" dirty="0" smtClean="0">
                <a:solidFill>
                  <a:schemeClr val="tx1">
                    <a:lumMod val="95000"/>
                  </a:schemeClr>
                </a:solidFill>
              </a:rPr>
              <a:t> </a:t>
            </a:r>
            <a:r>
              <a:rPr lang="pa-IN" sz="2500" dirty="0" smtClean="0"/>
              <a:t>“ਕਾਵਿ ਉਹ ਸ਼ਬਦ ਅਤੇ ਅਰਥ ਹਨ, ਜੋ ਦੋਸ਼ ਰਹਿਤ </a:t>
            </a:r>
            <a:r>
              <a:rPr lang="en-US" sz="2500" dirty="0" smtClean="0"/>
              <a:t>		        			</a:t>
            </a:r>
            <a:r>
              <a:rPr lang="pa-IN" sz="2500" dirty="0" smtClean="0"/>
              <a:t>ਹੁੰਦੇ ਹਨ, ਗੁਣ ਤੋਂ ਮੁਕਤ ਹੁੰਦੇ ਹਨ</a:t>
            </a:r>
            <a:r>
              <a:rPr lang="en-US" sz="2500" dirty="0" smtClean="0"/>
              <a:t> </a:t>
            </a:r>
            <a:r>
              <a:rPr lang="pa-IN" sz="2500" dirty="0" smtClean="0"/>
              <a:t>ਅਤੇ ਕਿਧਰੇ-</a:t>
            </a:r>
            <a:r>
              <a:rPr lang="en-US" sz="2500" dirty="0" smtClean="0"/>
              <a:t>         		        			</a:t>
            </a:r>
            <a:r>
              <a:rPr lang="pa-IN" sz="2500" dirty="0" smtClean="0"/>
              <a:t>ਕਿਧਰੇ ਅਲੰਕਾਰ ਤੋਂ ਵੀ ਰਹਿਤ ਹੁੰਦੇ ਹਨ।”</a:t>
            </a:r>
          </a:p>
          <a:p>
            <a:pPr algn="just"/>
            <a:r>
              <a:rPr lang="pa-IN" sz="2500" u="heavy" dirty="0" smtClean="0">
                <a:solidFill>
                  <a:schemeClr val="tx1">
                    <a:lumMod val="95000"/>
                  </a:schemeClr>
                </a:solidFill>
              </a:rPr>
              <a:t>ਪੰਡਿਤ ਜਗਨਨਾਥ</a:t>
            </a:r>
            <a:r>
              <a:rPr lang="en-IN" sz="2500" u="heavy" dirty="0" smtClean="0">
                <a:solidFill>
                  <a:schemeClr val="tx1">
                    <a:lumMod val="95000"/>
                  </a:schemeClr>
                </a:solidFill>
              </a:rPr>
              <a:t>:-</a:t>
            </a:r>
            <a:r>
              <a:rPr lang="pa-IN" sz="2500" dirty="0" smtClean="0">
                <a:solidFill>
                  <a:schemeClr val="tx1">
                    <a:lumMod val="95000"/>
                  </a:schemeClr>
                </a:solidFill>
              </a:rPr>
              <a:t> </a:t>
            </a:r>
            <a:r>
              <a:rPr lang="pa-IN" sz="2500" dirty="0" smtClean="0"/>
              <a:t>“</a:t>
            </a:r>
            <a:r>
              <a:rPr lang="pa-IN" sz="2500" dirty="0" smtClean="0">
                <a:solidFill>
                  <a:schemeClr val="tx1">
                    <a:lumMod val="95000"/>
                  </a:schemeClr>
                </a:solidFill>
              </a:rPr>
              <a:t>ਰਮਣੀਯ ਅਰਥ ਦਾ ਪ੍ਰਤਿਪਾਦਨ ਕਰਨ ਵਾਲਾ </a:t>
            </a:r>
            <a:r>
              <a:rPr lang="en-IN" sz="2500" dirty="0" smtClean="0">
                <a:solidFill>
                  <a:schemeClr val="tx1">
                    <a:lumMod val="95000"/>
                  </a:schemeClr>
                </a:solidFill>
              </a:rPr>
              <a:t>								</a:t>
            </a:r>
            <a:r>
              <a:rPr lang="pa-IN" sz="2500" dirty="0" smtClean="0">
                <a:solidFill>
                  <a:schemeClr val="tx1">
                    <a:lumMod val="95000"/>
                  </a:schemeClr>
                </a:solidFill>
              </a:rPr>
              <a:t>ਸ਼ਬਦ</a:t>
            </a:r>
            <a:r>
              <a:rPr lang="en-IN" sz="2500" dirty="0" smtClean="0">
                <a:solidFill>
                  <a:schemeClr val="tx1">
                    <a:lumMod val="95000"/>
                  </a:schemeClr>
                </a:solidFill>
              </a:rPr>
              <a:t> </a:t>
            </a:r>
            <a:r>
              <a:rPr lang="pa-IN" sz="2500" dirty="0" smtClean="0">
                <a:solidFill>
                  <a:schemeClr val="tx1">
                    <a:lumMod val="95000"/>
                  </a:schemeClr>
                </a:solidFill>
              </a:rPr>
              <a:t>ਕਾਵਿ ਹੈ।</a:t>
            </a:r>
          </a:p>
          <a:p>
            <a:pPr algn="just"/>
            <a:r>
              <a:rPr lang="pa-IN" sz="2500" u="heavy" dirty="0" smtClean="0">
                <a:solidFill>
                  <a:schemeClr val="tx1">
                    <a:lumMod val="95000"/>
                  </a:schemeClr>
                </a:solidFill>
              </a:rPr>
              <a:t>ਸਵਿਨਬਰਨ</a:t>
            </a:r>
            <a:r>
              <a:rPr lang="en-IN" sz="2500" u="heavy" dirty="0" smtClean="0">
                <a:solidFill>
                  <a:schemeClr val="tx1">
                    <a:lumMod val="95000"/>
                  </a:schemeClr>
                </a:solidFill>
              </a:rPr>
              <a:t>:-</a:t>
            </a:r>
            <a:r>
              <a:rPr lang="en-IN" sz="2500" dirty="0" smtClean="0">
                <a:solidFill>
                  <a:schemeClr val="tx1">
                    <a:lumMod val="95000"/>
                  </a:schemeClr>
                </a:solidFill>
              </a:rPr>
              <a:t>	       </a:t>
            </a:r>
            <a:r>
              <a:rPr lang="pa-IN" sz="2500" dirty="0" smtClean="0"/>
              <a:t>“ਕਵਿਤਾ ਮਨੁੱਖ ਦੀ ਆਤਮਾ ਦੀ ਆਵਾਜ਼ ਹੁੰਦੀ</a:t>
            </a:r>
            <a:r>
              <a:rPr lang="en-US" sz="2500" dirty="0" smtClean="0"/>
              <a:t> </a:t>
            </a:r>
            <a:r>
              <a:rPr lang="pa-IN" sz="2500" dirty="0" smtClean="0"/>
              <a:t>ਹੈ।              		     </a:t>
            </a:r>
            <a:r>
              <a:rPr lang="en-IN" sz="2500" dirty="0" smtClean="0"/>
              <a:t>			</a:t>
            </a:r>
            <a:r>
              <a:rPr lang="pa-IN" sz="2500" dirty="0" smtClean="0"/>
              <a:t> (</a:t>
            </a:r>
            <a:r>
              <a:rPr lang="en-US" sz="2500" dirty="0" smtClean="0"/>
              <a:t>“Poetry is the voice of man’s  soul.”)</a:t>
            </a:r>
            <a:endParaRPr lang="en-US" sz="2500" dirty="0"/>
          </a:p>
        </p:txBody>
      </p:sp>
      <p:sp>
        <p:nvSpPr>
          <p:cNvPr id="4" name="TextBox 3"/>
          <p:cNvSpPr txBox="1"/>
          <p:nvPr/>
        </p:nvSpPr>
        <p:spPr>
          <a:xfrm>
            <a:off x="580838" y="1524000"/>
            <a:ext cx="8071440" cy="477054"/>
          </a:xfrm>
          <a:prstGeom prst="rect">
            <a:avLst/>
          </a:prstGeom>
          <a:noFill/>
        </p:spPr>
        <p:txBody>
          <a:bodyPr wrap="none" rtlCol="0">
            <a:spAutoFit/>
          </a:bodyPr>
          <a:lstStyle/>
          <a:p>
            <a:r>
              <a:rPr lang="pa-IN" sz="2400" dirty="0">
                <a:solidFill>
                  <a:schemeClr val="tx1">
                    <a:lumMod val="95000"/>
                  </a:schemeClr>
                </a:solidFill>
              </a:rPr>
              <a:t>ਮਨੁੱਖੀ ਮਨ ਦੇ </a:t>
            </a:r>
            <a:r>
              <a:rPr lang="pa-IN" sz="2500" dirty="0">
                <a:solidFill>
                  <a:schemeClr val="tx1">
                    <a:lumMod val="95000"/>
                  </a:schemeClr>
                </a:solidFill>
              </a:rPr>
              <a:t>ਜਜ਼ਬਾਤਾਂ</a:t>
            </a:r>
            <a:r>
              <a:rPr lang="pa-IN" sz="2400" dirty="0">
                <a:solidFill>
                  <a:schemeClr val="tx1">
                    <a:lumMod val="95000"/>
                  </a:schemeClr>
                </a:solidFill>
              </a:rPr>
              <a:t> ਨੂੰ ਲੈਅ, ਤਾਲ ਤੇ ਰਿਦਮ ਵਿੱਚ ਕਹਿਣਾ ਕਵਿਤਾ ਹੈ।</a:t>
            </a:r>
            <a:endParaRPr lang="en-IN" sz="2400" dirty="0">
              <a:solidFill>
                <a:schemeClr val="tx1">
                  <a:lumMod val="95000"/>
                </a:schemeClr>
              </a:solidFill>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ਸੌਂ ਜਾ.jpg"/>
          <p:cNvPicPr>
            <a:picLocks noChangeAspect="1" noChangeArrowheads="1"/>
          </p:cNvPicPr>
          <p:nvPr/>
        </p:nvPicPr>
        <p:blipFill>
          <a:blip r:embed="rId2"/>
          <a:srcRect/>
          <a:stretch>
            <a:fillRect/>
          </a:stretch>
        </p:blipFill>
        <p:spPr bwMode="auto">
          <a:xfrm>
            <a:off x="1143000" y="3124200"/>
            <a:ext cx="5943600" cy="2981195"/>
          </a:xfrm>
          <a:prstGeom prst="rect">
            <a:avLst/>
          </a:prstGeom>
          <a:noFill/>
        </p:spPr>
      </p:pic>
      <p:sp>
        <p:nvSpPr>
          <p:cNvPr id="4" name="TextBox 3"/>
          <p:cNvSpPr txBox="1"/>
          <p:nvPr/>
        </p:nvSpPr>
        <p:spPr>
          <a:xfrm>
            <a:off x="2209800" y="914400"/>
            <a:ext cx="4100803" cy="2031325"/>
          </a:xfrm>
          <a:prstGeom prst="rect">
            <a:avLst/>
          </a:prstGeom>
          <a:noFill/>
        </p:spPr>
        <p:txBody>
          <a:bodyPr wrap="none" rtlCol="0">
            <a:spAutoFit/>
          </a:bodyPr>
          <a:lstStyle/>
          <a:p>
            <a:pPr algn="ctr"/>
            <a:r>
              <a:rPr lang="pa-IN" sz="2100" b="1" dirty="0">
                <a:solidFill>
                  <a:schemeClr val="accent3">
                    <a:lumMod val="60000"/>
                    <a:lumOff val="40000"/>
                  </a:schemeClr>
                </a:solidFill>
                <a:effectLst>
                  <a:outerShdw blurRad="38100" dist="38100" dir="2700000" algn="tl">
                    <a:srgbClr val="000000">
                      <a:alpha val="43137"/>
                    </a:srgbClr>
                  </a:outerShdw>
                </a:effectLst>
              </a:rPr>
              <a:t>ਸੌਂ ਜਾ ਇੰਜ ਅੱਖੀਆਂ ਚੋਂ ਅੱਖੀਆਂ ਨਾ ਕੇਰ,</a:t>
            </a:r>
            <a:br>
              <a:rPr lang="pa-IN" sz="2100" b="1" dirty="0">
                <a:solidFill>
                  <a:schemeClr val="accent3">
                    <a:lumMod val="60000"/>
                    <a:lumOff val="40000"/>
                  </a:schemeClr>
                </a:solidFill>
                <a:effectLst>
                  <a:outerShdw blurRad="38100" dist="38100" dir="2700000" algn="tl">
                    <a:srgbClr val="000000">
                      <a:alpha val="43137"/>
                    </a:srgbClr>
                  </a:outerShdw>
                </a:effectLst>
              </a:rPr>
            </a:br>
            <a:r>
              <a:rPr lang="pa-IN" sz="2100" b="1" dirty="0">
                <a:solidFill>
                  <a:schemeClr val="accent3">
                    <a:lumMod val="60000"/>
                    <a:lumOff val="40000"/>
                  </a:schemeClr>
                </a:solidFill>
                <a:effectLst>
                  <a:outerShdw blurRad="38100" dist="38100" dir="2700000" algn="tl">
                    <a:srgbClr val="000000">
                      <a:alpha val="43137"/>
                    </a:srgbClr>
                  </a:outerShdw>
                </a:effectLst>
              </a:rPr>
              <a:t>ਸਿਤਾਰਿਆਂ ਦੀ ਸਦਾ ਨਹੀਂ ਡੁੱਬਣੀ ਸਵੇਰ।</a:t>
            </a:r>
            <a:br>
              <a:rPr lang="pa-IN" sz="2100" b="1" dirty="0">
                <a:solidFill>
                  <a:schemeClr val="accent3">
                    <a:lumMod val="60000"/>
                    <a:lumOff val="40000"/>
                  </a:schemeClr>
                </a:solidFill>
                <a:effectLst>
                  <a:outerShdw blurRad="38100" dist="38100" dir="2700000" algn="tl">
                    <a:srgbClr val="000000">
                      <a:alpha val="43137"/>
                    </a:srgbClr>
                  </a:outerShdw>
                </a:effectLst>
              </a:rPr>
            </a:br>
            <a:r>
              <a:rPr lang="pa-IN" sz="2100" b="1" dirty="0">
                <a:solidFill>
                  <a:schemeClr val="accent3">
                    <a:lumMod val="60000"/>
                    <a:lumOff val="40000"/>
                  </a:schemeClr>
                </a:solidFill>
                <a:effectLst>
                  <a:outerShdw blurRad="38100" dist="38100" dir="2700000" algn="tl">
                    <a:srgbClr val="000000">
                      <a:alpha val="43137"/>
                    </a:srgbClr>
                  </a:outerShdw>
                </a:effectLst>
              </a:rPr>
              <a:t>ਹਮੇਸ਼ ਨਹੀਂ ਮਨੁੱਖ ਤੇ ਕੁੱਦਣਾ ਜਨੂੰਨ</a:t>
            </a:r>
            <a:br>
              <a:rPr lang="pa-IN" sz="2100" b="1" dirty="0">
                <a:solidFill>
                  <a:schemeClr val="accent3">
                    <a:lumMod val="60000"/>
                    <a:lumOff val="40000"/>
                  </a:schemeClr>
                </a:solidFill>
                <a:effectLst>
                  <a:outerShdw blurRad="38100" dist="38100" dir="2700000" algn="tl">
                    <a:srgbClr val="000000">
                      <a:alpha val="43137"/>
                    </a:srgbClr>
                  </a:outerShdw>
                </a:effectLst>
              </a:rPr>
            </a:br>
            <a:r>
              <a:rPr lang="pa-IN" sz="2100" b="1" dirty="0">
                <a:solidFill>
                  <a:schemeClr val="accent3">
                    <a:lumMod val="60000"/>
                    <a:lumOff val="40000"/>
                  </a:schemeClr>
                </a:solidFill>
                <a:effectLst>
                  <a:outerShdw blurRad="38100" dist="38100" dir="2700000" algn="tl">
                    <a:srgbClr val="000000">
                      <a:alpha val="43137"/>
                    </a:srgbClr>
                  </a:outerShdw>
                </a:effectLst>
              </a:rPr>
              <a:t>ਹਮੇਸ਼ ਨਹੀਂ ਡੁੱਲਣਾ ਜ਼ਮੀਨ ਉੱਤੇ ਖੂਨ</a:t>
            </a:r>
            <a:br>
              <a:rPr lang="pa-IN" sz="2100" b="1" dirty="0">
                <a:solidFill>
                  <a:schemeClr val="accent3">
                    <a:lumMod val="60000"/>
                    <a:lumOff val="40000"/>
                  </a:schemeClr>
                </a:solidFill>
                <a:effectLst>
                  <a:outerShdw blurRad="38100" dist="38100" dir="2700000" algn="tl">
                    <a:srgbClr val="000000">
                      <a:alpha val="43137"/>
                    </a:srgbClr>
                  </a:outerShdw>
                </a:effectLst>
              </a:rPr>
            </a:br>
            <a:r>
              <a:rPr lang="pa-IN" sz="2100" b="1" dirty="0">
                <a:solidFill>
                  <a:schemeClr val="accent3">
                    <a:lumMod val="60000"/>
                    <a:lumOff val="40000"/>
                  </a:schemeClr>
                </a:solidFill>
                <a:effectLst>
                  <a:outerShdw blurRad="38100" dist="38100" dir="2700000" algn="tl">
                    <a:srgbClr val="000000">
                      <a:alpha val="43137"/>
                    </a:srgbClr>
                  </a:outerShdw>
                </a:effectLst>
              </a:rPr>
              <a:t>ਹਮੇਸ਼ ਨਾ ਵਰਾਨ ਹੋਣੀ ਅੱਜ ਵਾਂਗ ਰਾਤ</a:t>
            </a:r>
            <a:br>
              <a:rPr lang="pa-IN" sz="2100" b="1" dirty="0">
                <a:solidFill>
                  <a:schemeClr val="accent3">
                    <a:lumMod val="60000"/>
                    <a:lumOff val="40000"/>
                  </a:schemeClr>
                </a:solidFill>
                <a:effectLst>
                  <a:outerShdw blurRad="38100" dist="38100" dir="2700000" algn="tl">
                    <a:srgbClr val="000000">
                      <a:alpha val="43137"/>
                    </a:srgbClr>
                  </a:outerShdw>
                </a:effectLst>
              </a:rPr>
            </a:br>
            <a:r>
              <a:rPr lang="pa-IN" sz="2100" b="1" dirty="0">
                <a:solidFill>
                  <a:schemeClr val="accent3">
                    <a:lumMod val="60000"/>
                    <a:lumOff val="40000"/>
                  </a:schemeClr>
                </a:solidFill>
                <a:effectLst>
                  <a:outerShdw blurRad="38100" dist="38100" dir="2700000" algn="tl">
                    <a:srgbClr val="000000">
                      <a:alpha val="43137"/>
                    </a:srgbClr>
                  </a:outerShdw>
                </a:effectLst>
              </a:rPr>
              <a:t>ਸੌਂ ਜਾ ਮੇਰੇ ਮਾਲਕਾ ਵਰਾਨ ਹੋਈ ਰਾਤ।</a:t>
            </a:r>
            <a:endParaRPr lang="en-IN" sz="2100" b="1" dirty="0">
              <a:solidFill>
                <a:schemeClr val="accent3">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295400"/>
            <a:ext cx="5943600" cy="1143000"/>
          </a:xfrm>
        </p:spPr>
        <p:txBody>
          <a:bodyPr>
            <a:normAutofit fontScale="90000"/>
          </a:bodyPr>
          <a:lstStyle/>
          <a:p>
            <a:pPr algn="ctr"/>
            <a:r>
              <a:rPr lang="pa-IN" sz="3600" dirty="0">
                <a:solidFill>
                  <a:schemeClr val="accent6">
                    <a:lumMod val="40000"/>
                    <a:lumOff val="60000"/>
                  </a:schemeClr>
                </a:solidFill>
              </a:rPr>
              <a:t>ਤੀਜਾ ਦੌਰ </a:t>
            </a:r>
            <a:r>
              <a:rPr lang="en-IN" sz="3600" dirty="0" smtClean="0">
                <a:solidFill>
                  <a:schemeClr val="accent6">
                    <a:lumMod val="40000"/>
                    <a:lumOff val="60000"/>
                  </a:schemeClr>
                </a:solidFill>
              </a:rPr>
              <a:t/>
            </a:r>
            <a:br>
              <a:rPr lang="en-IN" sz="3600" dirty="0" smtClean="0">
                <a:solidFill>
                  <a:schemeClr val="accent6">
                    <a:lumMod val="40000"/>
                    <a:lumOff val="60000"/>
                  </a:schemeClr>
                </a:solidFill>
              </a:rPr>
            </a:br>
            <a:r>
              <a:rPr lang="pa-IN" sz="3600" dirty="0" smtClean="0">
                <a:solidFill>
                  <a:schemeClr val="accent6">
                    <a:lumMod val="40000"/>
                    <a:lumOff val="60000"/>
                  </a:schemeClr>
                </a:solidFill>
              </a:rPr>
              <a:t>(</a:t>
            </a:r>
            <a:r>
              <a:rPr lang="pa-IN" sz="3600" dirty="0">
                <a:solidFill>
                  <a:schemeClr val="accent6">
                    <a:lumMod val="40000"/>
                    <a:lumOff val="60000"/>
                  </a:schemeClr>
                </a:solidFill>
              </a:rPr>
              <a:t>1937-1973)</a:t>
            </a:r>
            <a:endParaRPr lang="en-US" sz="3600" dirty="0">
              <a:solidFill>
                <a:schemeClr val="accent6">
                  <a:lumMod val="40000"/>
                  <a:lumOff val="60000"/>
                </a:schemeClr>
              </a:solidFill>
            </a:endParaRPr>
          </a:p>
        </p:txBody>
      </p:sp>
      <p:sp>
        <p:nvSpPr>
          <p:cNvPr id="3" name="Subtitle 2"/>
          <p:cNvSpPr>
            <a:spLocks noGrp="1"/>
          </p:cNvSpPr>
          <p:nvPr>
            <p:ph type="subTitle" idx="1"/>
          </p:nvPr>
        </p:nvSpPr>
        <p:spPr>
          <a:xfrm>
            <a:off x="838200" y="2971800"/>
            <a:ext cx="7315200" cy="914400"/>
          </a:xfrm>
        </p:spPr>
        <p:txBody>
          <a:bodyPr>
            <a:normAutofit/>
          </a:bodyPr>
          <a:lstStyle/>
          <a:p>
            <a:pPr algn="l"/>
            <a:r>
              <a:rPr lang="pa-IN" sz="2300" dirty="0"/>
              <a:t>ਅੰਮ੍ਰਿਤਾ, ਮੋਹਨ ਸਿੰਘ ਕਾਵਿ ਧਾਰਾ ਦੇ ਵਿਗਠਨ ਤੇ ਨਵੀਆਂ ਪ੍ਰੰਪਰਾਵਾਂ ਦੇ ਉਦੈ ਹੋਣ ਨਾਲ ਸ਼ੁਰੂ ਹੁੰਦਾ ਹੈ।</a:t>
            </a:r>
            <a:endParaRPr lang="en-US" sz="2300" dirty="0"/>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8841" y="554725"/>
            <a:ext cx="4472484" cy="1346827"/>
          </a:xfrm>
        </p:spPr>
        <p:txBody>
          <a:bodyPr>
            <a:noAutofit/>
          </a:bodyPr>
          <a:lstStyle/>
          <a:p>
            <a:pPr algn="ctr"/>
            <a:r>
              <a:rPr lang="pa-IN" sz="4000" dirty="0">
                <a:solidFill>
                  <a:schemeClr val="accent5">
                    <a:lumMod val="40000"/>
                    <a:lumOff val="60000"/>
                  </a:schemeClr>
                </a:solidFill>
                <a:effectLst>
                  <a:outerShdw blurRad="38100" dist="38100" dir="2700000" algn="tl">
                    <a:srgbClr val="000000">
                      <a:alpha val="43137"/>
                    </a:srgbClr>
                  </a:outerShdw>
                </a:effectLst>
              </a:rPr>
              <a:t>ਸ਼ਿਵ ਕੁਮਾਰ ਬਟਾਲਵੀ</a:t>
            </a:r>
            <a:br>
              <a:rPr lang="pa-IN" sz="4000" dirty="0">
                <a:solidFill>
                  <a:schemeClr val="accent5">
                    <a:lumMod val="40000"/>
                    <a:lumOff val="60000"/>
                  </a:schemeClr>
                </a:solidFill>
                <a:effectLst>
                  <a:outerShdw blurRad="38100" dist="38100" dir="2700000" algn="tl">
                    <a:srgbClr val="000000">
                      <a:alpha val="43137"/>
                    </a:srgbClr>
                  </a:outerShdw>
                </a:effectLst>
              </a:rPr>
            </a:br>
            <a:r>
              <a:rPr lang="pa-IN" sz="4000" dirty="0">
                <a:solidFill>
                  <a:schemeClr val="accent5">
                    <a:lumMod val="40000"/>
                    <a:lumOff val="60000"/>
                  </a:schemeClr>
                </a:solidFill>
                <a:effectLst>
                  <a:outerShdw blurRad="38100" dist="38100" dir="2700000" algn="tl">
                    <a:srgbClr val="000000">
                      <a:alpha val="43137"/>
                    </a:srgbClr>
                  </a:outerShdw>
                </a:effectLst>
              </a:rPr>
              <a:t>(1937-1973</a:t>
            </a:r>
            <a:r>
              <a:rPr lang="pa-IN" sz="4000" dirty="0" smtClean="0">
                <a:solidFill>
                  <a:schemeClr val="accent5">
                    <a:lumMod val="40000"/>
                    <a:lumOff val="60000"/>
                  </a:schemeClr>
                </a:solidFill>
                <a:effectLst>
                  <a:outerShdw blurRad="38100" dist="38100" dir="2700000" algn="tl">
                    <a:srgbClr val="000000">
                      <a:alpha val="43137"/>
                    </a:srgbClr>
                  </a:outerShdw>
                </a:effectLst>
              </a:rPr>
              <a:t>)</a:t>
            </a:r>
            <a:endParaRPr lang="en-US" sz="3200" dirty="0"/>
          </a:p>
        </p:txBody>
      </p:sp>
      <p:sp>
        <p:nvSpPr>
          <p:cNvPr id="3" name="Subtitle 2"/>
          <p:cNvSpPr>
            <a:spLocks noGrp="1"/>
          </p:cNvSpPr>
          <p:nvPr>
            <p:ph type="subTitle" idx="1"/>
          </p:nvPr>
        </p:nvSpPr>
        <p:spPr>
          <a:xfrm>
            <a:off x="228598" y="4932753"/>
            <a:ext cx="8686800" cy="1654883"/>
          </a:xfrm>
        </p:spPr>
        <p:txBody>
          <a:bodyPr>
            <a:normAutofit fontScale="92500" lnSpcReduction="20000"/>
          </a:bodyPr>
          <a:lstStyle/>
          <a:p>
            <a:pPr algn="ctr"/>
            <a:r>
              <a:rPr lang="pa-IN" sz="2100" b="1" dirty="0">
                <a:solidFill>
                  <a:schemeClr val="accent3">
                    <a:lumMod val="60000"/>
                    <a:lumOff val="40000"/>
                  </a:schemeClr>
                </a:solidFill>
                <a:effectLst>
                  <a:outerShdw blurRad="38100" dist="38100" dir="2700000" algn="tl">
                    <a:srgbClr val="000000">
                      <a:alpha val="43137"/>
                    </a:srgbClr>
                  </a:outerShdw>
                </a:effectLst>
              </a:rPr>
              <a:t>ਕਾਵਿ-ਸੰਗ੍ਰਹਿ:- </a:t>
            </a:r>
            <a:endParaRPr lang="en-IN" sz="2100" b="1" dirty="0">
              <a:solidFill>
                <a:schemeClr val="accent3">
                  <a:lumMod val="60000"/>
                  <a:lumOff val="40000"/>
                </a:schemeClr>
              </a:solidFill>
              <a:effectLst>
                <a:outerShdw blurRad="38100" dist="38100" dir="2700000" algn="tl">
                  <a:srgbClr val="000000">
                    <a:alpha val="43137"/>
                  </a:srgbClr>
                </a:outerShdw>
              </a:effectLst>
            </a:endParaRPr>
          </a:p>
          <a:p>
            <a:pPr algn="just"/>
            <a:r>
              <a:rPr lang="pa-IN" sz="2300" dirty="0"/>
              <a:t>ਪੀੜਾ ਦਾ ਪਰਾਗਾ, ਆਟੇ ਦੀਆਂ ਚਿੜੀਆਂ, ਲਾ ਮੈਨੂੰ ਵਿਦਾ ਕਰੋ, ਬਿਰਹਾ ਤੂੰ ਸੁਲਤਾਨ, ਆਰਤੀ,  ਲੂਣਾ (ਭਾਰਤੀ ਸਾਹਿਤ ਅਕਾਦਮੀ ਦੁਆਰਾ ਪੁਰਸਕ੍ਰਿਤ)</a:t>
            </a:r>
          </a:p>
          <a:p>
            <a:pPr algn="just"/>
            <a:r>
              <a:rPr lang="pa-IN" sz="2300" dirty="0"/>
              <a:t>ਪ੍ਰੋ. ਪੂਰਨ ਸਿੰਘ ਵਾਂਗ ਪਲਾਇਨ ਵਾਦੀ।</a:t>
            </a:r>
            <a:endParaRPr lang="en-US" sz="2300" dirty="0"/>
          </a:p>
        </p:txBody>
      </p:sp>
      <p:pic>
        <p:nvPicPr>
          <p:cNvPr id="6146" name="Picture 2" descr="C:\Users\user\Desktop\ਸ਼ਿਵ ਕੁਮਾਰ ਬਟਾਲਵੀ.jpg"/>
          <p:cNvPicPr>
            <a:picLocks noChangeAspect="1" noChangeArrowheads="1"/>
          </p:cNvPicPr>
          <p:nvPr/>
        </p:nvPicPr>
        <p:blipFill>
          <a:blip r:embed="rId2"/>
          <a:srcRect/>
          <a:stretch>
            <a:fillRect/>
          </a:stretch>
        </p:blipFill>
        <p:spPr bwMode="auto">
          <a:xfrm>
            <a:off x="376778" y="914400"/>
            <a:ext cx="2972939" cy="3548540"/>
          </a:xfrm>
          <a:prstGeom prst="rect">
            <a:avLst/>
          </a:prstGeom>
          <a:noFill/>
        </p:spPr>
      </p:pic>
      <p:sp>
        <p:nvSpPr>
          <p:cNvPr id="4" name="TextBox 3"/>
          <p:cNvSpPr txBox="1"/>
          <p:nvPr/>
        </p:nvSpPr>
        <p:spPr>
          <a:xfrm>
            <a:off x="3534767" y="2008876"/>
            <a:ext cx="5380631" cy="2923877"/>
          </a:xfrm>
          <a:prstGeom prst="rect">
            <a:avLst/>
          </a:prstGeom>
          <a:noFill/>
        </p:spPr>
        <p:txBody>
          <a:bodyPr wrap="square" rtlCol="0">
            <a:spAutoFit/>
          </a:bodyPr>
          <a:lstStyle/>
          <a:p>
            <a:pPr algn="just"/>
            <a:r>
              <a:rPr lang="pa-IN" sz="2300" dirty="0">
                <a:solidFill>
                  <a:schemeClr val="tx1">
                    <a:lumMod val="95000"/>
                  </a:schemeClr>
                </a:solidFill>
              </a:rPr>
              <a:t>ਸ਼ਿਵ ਕੁਮਾਰ ਬਟਾਲਵੀ ਪੰਜਾਬੀ ਦਾ ਇੱਕ ਕਵੀ ਸੀ। ਇਸ ਨੂੰ ਪੰਜਾਬੀ ਦਾ ‘ਸ਼ੈਲੇ’ ਕਿਹਾ ਜਾਂਦਾ ਹੈ। ਉਸ ਦੀ ਵਿਸ਼ੇਸਤਾ ਸੀ ਕਿ ਉਹ ਸ਼ਬਦਾਂ ਨੂੰ ਰੋਜ਼ਾਨਾ ਜ਼ਿੰਦਗੀ ਵਿੱਚੋਂ ਚੁਣਦਾ ਅਤੇ ਉਹਨਾਂ ਨਾਲ ਦਿਲ ਨੂੰ ਚੀਰ ਦੇਣ ਵਾਲੀਆਂ ਕਵਿਤਾਵਾਂ, ਗ਼ਜ਼ਲਾਂ ਲਿਖਦਾਹੈ। ਸ਼ਿਵ ਦੀ ਕਵਿਤਾ ਦੁੱਖ, ਨਿੱਜੀ ਦਰਦ ਅਤੇ ਵਿਛੋੜੇ ਦੇ ਦੁਆਲੇ ਕੇਂਦਰਿਤ ਹੈ। ਸ਼ਿਵ ਕੁਮਾਰ ਬਟਾਲਵੀ ਨੂੰ ‘ਬਿਰਹਾ ਦਾ ਸੁਲਤਾਨ’ ਕਿਹਾ ਜਾਂਦਾ ਹੈ।</a:t>
            </a:r>
            <a:endParaRPr lang="en-IN" sz="2300" dirty="0">
              <a:solidFill>
                <a:schemeClr val="tx1">
                  <a:lumMod val="95000"/>
                </a:schemeClr>
              </a:solidFill>
            </a:endParaRPr>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2800" dirty="0" smtClean="0"/>
              <a:t/>
            </a:r>
            <a:br>
              <a:rPr lang="en-US" sz="2800" dirty="0" smtClean="0"/>
            </a:br>
            <a:endParaRPr lang="en-US" sz="2800" dirty="0"/>
          </a:p>
        </p:txBody>
      </p:sp>
      <p:pic>
        <p:nvPicPr>
          <p:cNvPr id="7170" name="Picture 2" descr="C:\Users\user\Desktop\ਰੁੱਖ.jpg"/>
          <p:cNvPicPr>
            <a:picLocks noChangeAspect="1" noChangeArrowheads="1"/>
          </p:cNvPicPr>
          <p:nvPr/>
        </p:nvPicPr>
        <p:blipFill>
          <a:blip r:embed="rId2"/>
          <a:srcRect/>
          <a:stretch>
            <a:fillRect/>
          </a:stretch>
        </p:blipFill>
        <p:spPr bwMode="auto">
          <a:xfrm>
            <a:off x="1295400" y="3237517"/>
            <a:ext cx="5410200" cy="2895600"/>
          </a:xfrm>
          <a:prstGeom prst="rect">
            <a:avLst/>
          </a:prstGeom>
          <a:noFill/>
        </p:spPr>
      </p:pic>
      <p:sp>
        <p:nvSpPr>
          <p:cNvPr id="4" name="TextBox 3"/>
          <p:cNvSpPr txBox="1"/>
          <p:nvPr/>
        </p:nvSpPr>
        <p:spPr>
          <a:xfrm>
            <a:off x="2483820" y="712756"/>
            <a:ext cx="3118161" cy="2108269"/>
          </a:xfrm>
          <a:prstGeom prst="rect">
            <a:avLst/>
          </a:prstGeom>
          <a:noFill/>
        </p:spPr>
        <p:txBody>
          <a:bodyPr wrap="none" rtlCol="0">
            <a:spAutoFit/>
          </a:bodyPr>
          <a:lstStyle/>
          <a:p>
            <a:pPr algn="ctr"/>
            <a:r>
              <a:rPr lang="pa-IN" sz="2100" b="1" dirty="0">
                <a:solidFill>
                  <a:schemeClr val="accent3">
                    <a:lumMod val="60000"/>
                    <a:lumOff val="40000"/>
                  </a:schemeClr>
                </a:solidFill>
                <a:effectLst>
                  <a:outerShdw blurRad="38100" dist="38100" dir="2700000" algn="tl">
                    <a:srgbClr val="000000">
                      <a:alpha val="43137"/>
                    </a:srgbClr>
                  </a:outerShdw>
                </a:effectLst>
              </a:rPr>
              <a:t>ਰੁੱਖ</a:t>
            </a:r>
            <a:r>
              <a:rPr lang="pa-IN" sz="2100" b="1" dirty="0" smtClean="0">
                <a:solidFill>
                  <a:schemeClr val="accent3">
                    <a:lumMod val="60000"/>
                    <a:lumOff val="40000"/>
                  </a:schemeClr>
                </a:solidFill>
                <a:effectLst>
                  <a:outerShdw blurRad="38100" dist="38100" dir="2700000" algn="tl">
                    <a:srgbClr val="000000">
                      <a:alpha val="43137"/>
                    </a:srgbClr>
                  </a:outerShdw>
                </a:effectLst>
              </a:rPr>
              <a:t>:</a:t>
            </a:r>
            <a:endParaRPr lang="en-IN" sz="2100" b="1" dirty="0" smtClean="0">
              <a:solidFill>
                <a:schemeClr val="accent3">
                  <a:lumMod val="60000"/>
                  <a:lumOff val="40000"/>
                </a:schemeClr>
              </a:solidFill>
              <a:effectLst>
                <a:outerShdw blurRad="38100" dist="38100" dir="2700000" algn="tl">
                  <a:srgbClr val="000000">
                    <a:alpha val="43137"/>
                  </a:srgbClr>
                </a:outerShdw>
              </a:effectLst>
            </a:endParaRPr>
          </a:p>
          <a:p>
            <a:pPr algn="ctr"/>
            <a:endParaRPr lang="en-IN" dirty="0" smtClean="0"/>
          </a:p>
          <a:p>
            <a:pPr algn="ctr"/>
            <a:r>
              <a:rPr lang="pa-IN" sz="2300" dirty="0" smtClean="0">
                <a:solidFill>
                  <a:schemeClr val="tx1">
                    <a:lumMod val="95000"/>
                  </a:schemeClr>
                </a:solidFill>
              </a:rPr>
              <a:t>“</a:t>
            </a:r>
            <a:r>
              <a:rPr lang="pa-IN" sz="2300" dirty="0">
                <a:solidFill>
                  <a:schemeClr val="tx1">
                    <a:lumMod val="95000"/>
                  </a:schemeClr>
                </a:solidFill>
              </a:rPr>
              <a:t>ਕੁਝ ਰੁੱਖ ਮੈਨੂੰ ਪੁੱਤ ਲਗਦੇ </a:t>
            </a:r>
            <a:r>
              <a:rPr lang="pa-IN" sz="2300" dirty="0" smtClean="0">
                <a:solidFill>
                  <a:schemeClr val="tx1">
                    <a:lumMod val="95000"/>
                  </a:schemeClr>
                </a:solidFill>
              </a:rPr>
              <a:t>ਨੇ</a:t>
            </a:r>
            <a:endParaRPr lang="en-IN" sz="2300" dirty="0">
              <a:solidFill>
                <a:schemeClr val="tx1">
                  <a:lumMod val="95000"/>
                </a:schemeClr>
              </a:solidFill>
            </a:endParaRPr>
          </a:p>
          <a:p>
            <a:pPr algn="ctr"/>
            <a:r>
              <a:rPr lang="pa-IN" sz="2300" dirty="0" smtClean="0">
                <a:solidFill>
                  <a:schemeClr val="tx1">
                    <a:lumMod val="95000"/>
                  </a:schemeClr>
                </a:solidFill>
              </a:rPr>
              <a:t> </a:t>
            </a:r>
            <a:r>
              <a:rPr lang="pa-IN" sz="2300" dirty="0">
                <a:solidFill>
                  <a:schemeClr val="tx1">
                    <a:lumMod val="95000"/>
                  </a:schemeClr>
                </a:solidFill>
              </a:rPr>
              <a:t>ਕੁਝ ਰੁੱਖ ਲੱਗਦੇ </a:t>
            </a:r>
            <a:r>
              <a:rPr lang="pa-IN" sz="2300" dirty="0" smtClean="0">
                <a:solidFill>
                  <a:schemeClr val="tx1">
                    <a:lumMod val="95000"/>
                  </a:schemeClr>
                </a:solidFill>
              </a:rPr>
              <a:t>ਮਾਵਾਂ</a:t>
            </a:r>
            <a:endParaRPr lang="en-IN" sz="2300" dirty="0">
              <a:solidFill>
                <a:schemeClr val="tx1">
                  <a:lumMod val="95000"/>
                </a:schemeClr>
              </a:solidFill>
            </a:endParaRPr>
          </a:p>
          <a:p>
            <a:pPr algn="ctr"/>
            <a:r>
              <a:rPr lang="pa-IN" sz="2300" dirty="0" smtClean="0">
                <a:solidFill>
                  <a:schemeClr val="tx1">
                    <a:lumMod val="95000"/>
                  </a:schemeClr>
                </a:solidFill>
              </a:rPr>
              <a:t>ਕੁਝ </a:t>
            </a:r>
            <a:r>
              <a:rPr lang="pa-IN" sz="2300" dirty="0">
                <a:solidFill>
                  <a:schemeClr val="tx1">
                    <a:lumMod val="95000"/>
                  </a:schemeClr>
                </a:solidFill>
              </a:rPr>
              <a:t>ਰੁੱਖ ਮਾਵਾਂ ਧੀਆਂ </a:t>
            </a:r>
            <a:r>
              <a:rPr lang="pa-IN" sz="2300" dirty="0" smtClean="0">
                <a:solidFill>
                  <a:schemeClr val="tx1">
                    <a:lumMod val="95000"/>
                  </a:schemeClr>
                </a:solidFill>
              </a:rPr>
              <a:t>ਵਰਗੇ</a:t>
            </a:r>
            <a:endParaRPr lang="en-IN" sz="2300" dirty="0">
              <a:solidFill>
                <a:schemeClr val="tx1">
                  <a:lumMod val="95000"/>
                </a:schemeClr>
              </a:solidFill>
            </a:endParaRPr>
          </a:p>
          <a:p>
            <a:pPr algn="ctr"/>
            <a:r>
              <a:rPr lang="pa-IN" sz="2300" dirty="0" smtClean="0">
                <a:solidFill>
                  <a:schemeClr val="tx1">
                    <a:lumMod val="95000"/>
                  </a:schemeClr>
                </a:solidFill>
              </a:rPr>
              <a:t>ਕੁਝ </a:t>
            </a:r>
            <a:r>
              <a:rPr lang="pa-IN" sz="2300" dirty="0">
                <a:solidFill>
                  <a:schemeClr val="tx1">
                    <a:lumMod val="95000"/>
                  </a:schemeClr>
                </a:solidFill>
              </a:rPr>
              <a:t>ਰੁੱਖ ਵਾਂਗ ਭਰਾਵਾਂ”</a:t>
            </a:r>
            <a:endParaRPr lang="en-IN" sz="2300" dirty="0">
              <a:solidFill>
                <a:schemeClr val="tx1">
                  <a:lumMod val="95000"/>
                </a:schemeClr>
              </a:solidFill>
            </a:endParaRPr>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01743"/>
            <a:ext cx="4724400" cy="1295399"/>
          </a:xfrm>
        </p:spPr>
        <p:txBody>
          <a:bodyPr>
            <a:noAutofit/>
          </a:bodyPr>
          <a:lstStyle/>
          <a:p>
            <a:pPr algn="ctr"/>
            <a:r>
              <a:rPr lang="pa-IN" sz="4000" dirty="0">
                <a:solidFill>
                  <a:schemeClr val="accent5">
                    <a:lumMod val="40000"/>
                    <a:lumOff val="60000"/>
                  </a:schemeClr>
                </a:solidFill>
                <a:effectLst>
                  <a:outerShdw blurRad="38100" dist="38100" dir="2700000" algn="tl">
                    <a:srgbClr val="000000">
                      <a:alpha val="43137"/>
                    </a:srgbClr>
                  </a:outerShdw>
                </a:effectLst>
              </a:rPr>
              <a:t>ਡਾ. ਜਗਤਾਰ </a:t>
            </a:r>
            <a:r>
              <a:rPr lang="en-IN" sz="4000" dirty="0" smtClean="0">
                <a:solidFill>
                  <a:schemeClr val="accent5">
                    <a:lumMod val="40000"/>
                    <a:lumOff val="60000"/>
                  </a:schemeClr>
                </a:solidFill>
                <a:effectLst>
                  <a:outerShdw blurRad="38100" dist="38100" dir="2700000" algn="tl">
                    <a:srgbClr val="000000">
                      <a:alpha val="43137"/>
                    </a:srgbClr>
                  </a:outerShdw>
                </a:effectLst>
              </a:rPr>
              <a:t/>
            </a:r>
            <a:br>
              <a:rPr lang="en-IN" sz="4000" dirty="0" smtClean="0">
                <a:solidFill>
                  <a:schemeClr val="accent5">
                    <a:lumMod val="40000"/>
                    <a:lumOff val="60000"/>
                  </a:schemeClr>
                </a:solidFill>
                <a:effectLst>
                  <a:outerShdw blurRad="38100" dist="38100" dir="2700000" algn="tl">
                    <a:srgbClr val="000000">
                      <a:alpha val="43137"/>
                    </a:srgbClr>
                  </a:outerShdw>
                </a:effectLst>
              </a:rPr>
            </a:br>
            <a:r>
              <a:rPr lang="pa-IN" sz="4000" dirty="0" smtClean="0">
                <a:solidFill>
                  <a:schemeClr val="accent5">
                    <a:lumMod val="40000"/>
                    <a:lumOff val="60000"/>
                  </a:schemeClr>
                </a:solidFill>
                <a:effectLst>
                  <a:outerShdw blurRad="38100" dist="38100" dir="2700000" algn="tl">
                    <a:srgbClr val="000000">
                      <a:alpha val="43137"/>
                    </a:srgbClr>
                  </a:outerShdw>
                </a:effectLst>
              </a:rPr>
              <a:t>(</a:t>
            </a:r>
            <a:r>
              <a:rPr lang="pa-IN" sz="4000" dirty="0">
                <a:solidFill>
                  <a:schemeClr val="accent5">
                    <a:lumMod val="40000"/>
                    <a:lumOff val="60000"/>
                  </a:schemeClr>
                </a:solidFill>
                <a:effectLst>
                  <a:outerShdw blurRad="38100" dist="38100" dir="2700000" algn="tl">
                    <a:srgbClr val="000000">
                      <a:alpha val="43137"/>
                    </a:srgbClr>
                  </a:outerShdw>
                </a:effectLst>
              </a:rPr>
              <a:t>1935-2010</a:t>
            </a:r>
            <a:r>
              <a:rPr lang="pa-IN" sz="4000" dirty="0" smtClean="0">
                <a:solidFill>
                  <a:schemeClr val="accent5">
                    <a:lumMod val="40000"/>
                    <a:lumOff val="60000"/>
                  </a:schemeClr>
                </a:solidFill>
                <a:effectLst>
                  <a:outerShdw blurRad="38100" dist="38100" dir="2700000" algn="tl">
                    <a:srgbClr val="000000">
                      <a:alpha val="43137"/>
                    </a:srgbClr>
                  </a:outerShdw>
                </a:effectLst>
              </a:rPr>
              <a:t>)</a:t>
            </a:r>
            <a:endParaRPr lang="en-US" sz="2400" dirty="0"/>
          </a:p>
        </p:txBody>
      </p:sp>
      <p:sp>
        <p:nvSpPr>
          <p:cNvPr id="3" name="Subtitle 2"/>
          <p:cNvSpPr>
            <a:spLocks noGrp="1"/>
          </p:cNvSpPr>
          <p:nvPr>
            <p:ph type="subTitle" idx="1"/>
          </p:nvPr>
        </p:nvSpPr>
        <p:spPr>
          <a:xfrm>
            <a:off x="355191" y="4163915"/>
            <a:ext cx="8001000" cy="2158213"/>
          </a:xfrm>
        </p:spPr>
        <p:txBody>
          <a:bodyPr>
            <a:normAutofit fontScale="62500" lnSpcReduction="20000"/>
          </a:bodyPr>
          <a:lstStyle/>
          <a:p>
            <a:pPr algn="ctr"/>
            <a:r>
              <a:rPr lang="pa-IN" sz="3200" b="1" dirty="0">
                <a:solidFill>
                  <a:schemeClr val="accent3">
                    <a:lumMod val="60000"/>
                    <a:lumOff val="40000"/>
                  </a:schemeClr>
                </a:solidFill>
                <a:effectLst>
                  <a:outerShdw blurRad="38100" dist="38100" dir="2700000" algn="tl">
                    <a:srgbClr val="000000">
                      <a:alpha val="43137"/>
                    </a:srgbClr>
                  </a:outerShdw>
                </a:effectLst>
              </a:rPr>
              <a:t>ਪ੍ਰਮੁੱਖ ਕਾਵਿ-ਸੰਗ੍ਰਹਿ: </a:t>
            </a:r>
            <a:endParaRPr lang="en-IN" sz="3200" b="1" dirty="0" smtClean="0">
              <a:solidFill>
                <a:schemeClr val="accent3">
                  <a:lumMod val="60000"/>
                  <a:lumOff val="40000"/>
                </a:schemeClr>
              </a:solidFill>
              <a:effectLst>
                <a:outerShdw blurRad="38100" dist="38100" dir="2700000" algn="tl">
                  <a:srgbClr val="000000">
                    <a:alpha val="43137"/>
                  </a:srgbClr>
                </a:outerShdw>
              </a:effectLst>
            </a:endParaRPr>
          </a:p>
          <a:p>
            <a:pPr algn="ctr"/>
            <a:endParaRPr lang="en-IN" sz="2300" b="1" dirty="0">
              <a:solidFill>
                <a:schemeClr val="accent3">
                  <a:lumMod val="60000"/>
                  <a:lumOff val="40000"/>
                </a:schemeClr>
              </a:solidFill>
              <a:effectLst>
                <a:outerShdw blurRad="38100" dist="38100" dir="2700000" algn="tl">
                  <a:srgbClr val="000000">
                    <a:alpha val="43137"/>
                  </a:srgbClr>
                </a:outerShdw>
              </a:effectLst>
            </a:endParaRPr>
          </a:p>
          <a:p>
            <a:pPr algn="just"/>
            <a:r>
              <a:rPr lang="pa-IN" sz="3800" dirty="0"/>
              <a:t>ਰੁੱਤਾਂ-ਰਾਂਗਲੀਆਂ, ਤਲਖੀਆਂ ਰੰਗਲੀਆਂ, ਦੁੱਧਪੱਥਰੀ, ਅਧੂਰਾ ਆਦਮੀ, ਲਹੂ ਦੇ ਨਕਸ਼, ਛਾਂਗਿਆ ਰੁੱਖ, ਸ਼ੀਸ਼ੇ ਦਾ ਜੰਗਲ, ਜੰਜੀਰਿਆ ਵਿੱਚ ਘਿਰਿਆ ਸਮੁੰਦਰ, ਚਨੁਕਰੀ ਸ਼ਾਮ, ਜੁਗਨੂੰ, ਦੀਵਾ ਤੇ ਦਰਿਆ</a:t>
            </a:r>
            <a:r>
              <a:rPr lang="pa-IN" sz="3800" dirty="0" smtClean="0"/>
              <a:t>।</a:t>
            </a:r>
            <a:endParaRPr lang="en-US" sz="3800" dirty="0"/>
          </a:p>
        </p:txBody>
      </p:sp>
      <p:pic>
        <p:nvPicPr>
          <p:cNvPr id="7170" name="Picture 2" descr="C:\Users\user\Desktop\ਜਗਤਾਰ ਸਿੰਘ.jpg"/>
          <p:cNvPicPr>
            <a:picLocks noChangeAspect="1" noChangeArrowheads="1"/>
          </p:cNvPicPr>
          <p:nvPr/>
        </p:nvPicPr>
        <p:blipFill>
          <a:blip r:embed="rId2"/>
          <a:srcRect/>
          <a:stretch>
            <a:fillRect/>
          </a:stretch>
        </p:blipFill>
        <p:spPr bwMode="auto">
          <a:xfrm>
            <a:off x="5257800" y="874874"/>
            <a:ext cx="3429000" cy="3289041"/>
          </a:xfrm>
          <a:prstGeom prst="rect">
            <a:avLst/>
          </a:prstGeom>
          <a:noFill/>
        </p:spPr>
      </p:pic>
      <p:sp>
        <p:nvSpPr>
          <p:cNvPr id="4" name="TextBox 3"/>
          <p:cNvSpPr txBox="1"/>
          <p:nvPr/>
        </p:nvSpPr>
        <p:spPr>
          <a:xfrm>
            <a:off x="355191" y="2100292"/>
            <a:ext cx="4343400" cy="1862048"/>
          </a:xfrm>
          <a:prstGeom prst="rect">
            <a:avLst/>
          </a:prstGeom>
          <a:noFill/>
        </p:spPr>
        <p:txBody>
          <a:bodyPr wrap="square" rtlCol="0">
            <a:spAutoFit/>
          </a:bodyPr>
          <a:lstStyle/>
          <a:p>
            <a:pPr algn="just"/>
            <a:r>
              <a:rPr lang="pa-IN" sz="2300" dirty="0">
                <a:solidFill>
                  <a:schemeClr val="tx1">
                    <a:lumMod val="95000"/>
                  </a:schemeClr>
                </a:solidFill>
              </a:rPr>
              <a:t>ਪੰਜਾਬੀ ਦੇ ਉੱਘੇ ਕਵੀ ਹੋਏ ਹਨ। ਇਹਨਾਂ ਨੂੰ 1996 ਵਿੱਚ ਆਪਣੀ ਕਿਤਾਬ “ਜੁਗਨੂੰ ਦੀਵਾ ਤੇ ਦਰਿਆ” ਲਈ ਸਾਹਿਤ ਅਕਾਦਮੀ ਪੁਰਸਕਾਰ ਨਾਲ ਸਨਮਾਨਿਤ ਕੀਤਾ ਗਿਆ।</a:t>
            </a:r>
            <a:endParaRPr lang="en-IN" sz="2300" dirty="0">
              <a:solidFill>
                <a:schemeClr val="tx1">
                  <a:lumMod val="95000"/>
                </a:schemeClr>
              </a:solidFill>
            </a:endParaRPr>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066800"/>
            <a:ext cx="4572000" cy="1143000"/>
          </a:xfrm>
        </p:spPr>
        <p:txBody>
          <a:bodyPr>
            <a:normAutofit lnSpcReduction="10000"/>
          </a:bodyPr>
          <a:lstStyle/>
          <a:p>
            <a:pPr algn="just"/>
            <a:r>
              <a:rPr lang="pa-IN" sz="2300" dirty="0">
                <a:solidFill>
                  <a:schemeClr val="tx1">
                    <a:lumMod val="95000"/>
                  </a:schemeClr>
                </a:solidFill>
              </a:rPr>
              <a:t>“ਹਰ ਪੈਰ ਤੇ ਸਲੀਬਾ, ਹਰ ਮੋੜ ਤੇ ਹਨੇਰਾ</a:t>
            </a:r>
          </a:p>
          <a:p>
            <a:pPr algn="just"/>
            <a:r>
              <a:rPr lang="pa-IN" sz="2300" dirty="0">
                <a:solidFill>
                  <a:schemeClr val="tx1">
                    <a:lumMod val="95000"/>
                  </a:schemeClr>
                </a:solidFill>
              </a:rPr>
              <a:t>ਫਿਰ ਵੀ ਅਸੀ ਰੁੱਕੇ ਨਾ, ਸਾਡਾ ਵੀ ਵੇਖ ਜੇਰਾ</a:t>
            </a:r>
            <a:r>
              <a:rPr lang="pa-IN" sz="2300" dirty="0" smtClean="0">
                <a:solidFill>
                  <a:schemeClr val="tx1">
                    <a:lumMod val="95000"/>
                  </a:schemeClr>
                </a:solidFill>
              </a:rPr>
              <a:t>।”</a:t>
            </a:r>
            <a:endParaRPr lang="en-US" sz="2300" dirty="0">
              <a:solidFill>
                <a:schemeClr val="tx1">
                  <a:lumMod val="95000"/>
                </a:schemeClr>
              </a:solidFill>
            </a:endParaRPr>
          </a:p>
        </p:txBody>
      </p:sp>
      <p:sp>
        <p:nvSpPr>
          <p:cNvPr id="4" name="TextBox 3"/>
          <p:cNvSpPr txBox="1"/>
          <p:nvPr/>
        </p:nvSpPr>
        <p:spPr>
          <a:xfrm flipH="1">
            <a:off x="4648200" y="3657600"/>
            <a:ext cx="3429000" cy="1508105"/>
          </a:xfrm>
          <a:prstGeom prst="rect">
            <a:avLst/>
          </a:prstGeom>
          <a:noFill/>
        </p:spPr>
        <p:txBody>
          <a:bodyPr wrap="square" rtlCol="0">
            <a:spAutoFit/>
          </a:bodyPr>
          <a:lstStyle/>
          <a:p>
            <a:pPr algn="ctr"/>
            <a:r>
              <a:rPr lang="pa-IN" sz="2300" dirty="0">
                <a:solidFill>
                  <a:schemeClr val="tx1">
                    <a:lumMod val="95000"/>
                  </a:schemeClr>
                </a:solidFill>
              </a:rPr>
              <a:t>ਨਾ ਰਹੀ ਪੁੰਨਿਆ ਨਾ ਮੱਸਿਆ</a:t>
            </a:r>
            <a:br>
              <a:rPr lang="pa-IN" sz="2300" dirty="0">
                <a:solidFill>
                  <a:schemeClr val="tx1">
                    <a:lumMod val="95000"/>
                  </a:schemeClr>
                </a:solidFill>
              </a:rPr>
            </a:br>
            <a:r>
              <a:rPr lang="pa-IN" sz="2300" dirty="0">
                <a:solidFill>
                  <a:schemeClr val="tx1">
                    <a:lumMod val="95000"/>
                  </a:schemeClr>
                </a:solidFill>
              </a:rPr>
              <a:t>ਨਾ ਰਹੀ ਸੰਗਰਾਂਦ ਯਾਦ</a:t>
            </a:r>
            <a:br>
              <a:rPr lang="pa-IN" sz="2300" dirty="0">
                <a:solidFill>
                  <a:schemeClr val="tx1">
                    <a:lumMod val="95000"/>
                  </a:schemeClr>
                </a:solidFill>
              </a:rPr>
            </a:br>
            <a:r>
              <a:rPr lang="pa-IN" sz="2300" dirty="0">
                <a:solidFill>
                  <a:schemeClr val="tx1">
                    <a:lumMod val="95000"/>
                  </a:schemeClr>
                </a:solidFill>
              </a:rPr>
              <a:t>ਭੁੱਲ ਗਏ ਵਿਰਸਾ ਜਦੋਂ ਦੇ</a:t>
            </a:r>
            <a:br>
              <a:rPr lang="pa-IN" sz="2300" dirty="0">
                <a:solidFill>
                  <a:schemeClr val="tx1">
                    <a:lumMod val="95000"/>
                  </a:schemeClr>
                </a:solidFill>
              </a:rPr>
            </a:br>
            <a:r>
              <a:rPr lang="pa-IN" sz="2300" dirty="0">
                <a:solidFill>
                  <a:schemeClr val="tx1">
                    <a:lumMod val="95000"/>
                  </a:schemeClr>
                </a:solidFill>
              </a:rPr>
              <a:t>ਸ਼ਹਿਰ ਵਾਸੀ ਹੋ ਗਏ।</a:t>
            </a:r>
            <a:endParaRPr lang="en-IN" sz="2300" dirty="0">
              <a:solidFill>
                <a:schemeClr val="tx1">
                  <a:lumMod val="95000"/>
                </a:schemeClr>
              </a:solidFill>
            </a:endParaRPr>
          </a:p>
        </p:txBody>
      </p:sp>
      <p:pic>
        <p:nvPicPr>
          <p:cNvPr id="5" name="Picture 2" descr="C:\Users\user\Desktop\images.jpg"/>
          <p:cNvPicPr>
            <a:picLocks noChangeAspect="1" noChangeArrowheads="1"/>
          </p:cNvPicPr>
          <p:nvPr/>
        </p:nvPicPr>
        <p:blipFill>
          <a:blip r:embed="rId2"/>
          <a:srcRect/>
          <a:stretch>
            <a:fillRect/>
          </a:stretch>
        </p:blipFill>
        <p:spPr bwMode="auto">
          <a:xfrm>
            <a:off x="457200" y="2667000"/>
            <a:ext cx="3733800" cy="32766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248" y="838200"/>
            <a:ext cx="4114800" cy="838199"/>
          </a:xfrm>
        </p:spPr>
        <p:txBody>
          <a:bodyPr>
            <a:normAutofit/>
          </a:bodyPr>
          <a:lstStyle/>
          <a:p>
            <a:pPr algn="ctr"/>
            <a:r>
              <a:rPr lang="pa-IN" sz="4400" dirty="0">
                <a:solidFill>
                  <a:schemeClr val="accent5">
                    <a:lumMod val="40000"/>
                    <a:lumOff val="60000"/>
                  </a:schemeClr>
                </a:solidFill>
                <a:effectLst>
                  <a:outerShdw blurRad="38100" dist="38100" dir="2700000" algn="tl">
                    <a:srgbClr val="000000">
                      <a:alpha val="43137"/>
                    </a:srgbClr>
                  </a:outerShdw>
                </a:effectLst>
              </a:rPr>
              <a:t>ਪਾਸ਼ (1950-1988</a:t>
            </a:r>
            <a:r>
              <a:rPr lang="pa-IN" sz="4400" dirty="0" smtClean="0">
                <a:solidFill>
                  <a:schemeClr val="accent5">
                    <a:lumMod val="40000"/>
                    <a:lumOff val="60000"/>
                  </a:schemeClr>
                </a:solidFill>
                <a:effectLst>
                  <a:outerShdw blurRad="38100" dist="38100" dir="2700000" algn="tl">
                    <a:srgbClr val="000000">
                      <a:alpha val="43137"/>
                    </a:srgbClr>
                  </a:outerShdw>
                </a:effectLst>
              </a:rPr>
              <a:t>)</a:t>
            </a:r>
            <a:endParaRPr lang="en-US" sz="3100" dirty="0">
              <a:solidFill>
                <a:srgbClr val="FF0000"/>
              </a:solidFill>
            </a:endParaRPr>
          </a:p>
        </p:txBody>
      </p:sp>
      <p:sp>
        <p:nvSpPr>
          <p:cNvPr id="3" name="Subtitle 2"/>
          <p:cNvSpPr>
            <a:spLocks noGrp="1"/>
          </p:cNvSpPr>
          <p:nvPr>
            <p:ph type="subTitle" idx="1"/>
          </p:nvPr>
        </p:nvSpPr>
        <p:spPr>
          <a:xfrm>
            <a:off x="1447800" y="3657600"/>
            <a:ext cx="5791200" cy="2895600"/>
          </a:xfrm>
        </p:spPr>
        <p:txBody>
          <a:bodyPr>
            <a:normAutofit fontScale="92500" lnSpcReduction="20000"/>
          </a:bodyPr>
          <a:lstStyle/>
          <a:p>
            <a:pPr algn="ctr"/>
            <a:r>
              <a:rPr lang="pa-IN" sz="2200" b="1" dirty="0" smtClean="0">
                <a:solidFill>
                  <a:schemeClr val="accent3">
                    <a:lumMod val="60000"/>
                    <a:lumOff val="40000"/>
                  </a:schemeClr>
                </a:solidFill>
                <a:effectLst>
                  <a:outerShdw blurRad="38100" dist="38100" dir="2700000" algn="tl">
                    <a:srgbClr val="000000">
                      <a:alpha val="43137"/>
                    </a:srgbClr>
                  </a:outerShdw>
                </a:effectLst>
              </a:rPr>
              <a:t>ਕਾਵਿ </a:t>
            </a:r>
            <a:r>
              <a:rPr lang="pa-IN" sz="2200" b="1" dirty="0">
                <a:solidFill>
                  <a:schemeClr val="accent3">
                    <a:lumMod val="60000"/>
                    <a:lumOff val="40000"/>
                  </a:schemeClr>
                </a:solidFill>
                <a:effectLst>
                  <a:outerShdw blurRad="38100" dist="38100" dir="2700000" algn="tl">
                    <a:srgbClr val="000000">
                      <a:alpha val="43137"/>
                    </a:srgbClr>
                  </a:outerShdw>
                </a:effectLst>
              </a:rPr>
              <a:t>ਸੰਗ੍ਰਹਿ: </a:t>
            </a:r>
            <a:endParaRPr lang="en-IN" sz="2200" b="1" dirty="0">
              <a:solidFill>
                <a:schemeClr val="accent3">
                  <a:lumMod val="60000"/>
                  <a:lumOff val="40000"/>
                </a:schemeClr>
              </a:solidFill>
              <a:effectLst>
                <a:outerShdw blurRad="38100" dist="38100" dir="2700000" algn="tl">
                  <a:srgbClr val="000000">
                    <a:alpha val="43137"/>
                  </a:srgbClr>
                </a:outerShdw>
              </a:effectLst>
            </a:endParaRPr>
          </a:p>
          <a:p>
            <a:pPr algn="just"/>
            <a:r>
              <a:rPr lang="pa-IN" sz="2500" dirty="0"/>
              <a:t>ਲੋਹ ਕਥਾ, ਉੱਡਦੇ ਬਾਜਾਂ ਮਗਰ ਸਾਡੇ ਸਮਿਆਂ ਵਿੱਚ।</a:t>
            </a:r>
          </a:p>
          <a:p>
            <a:pPr algn="just"/>
            <a:r>
              <a:rPr lang="pa-IN" sz="2500" dirty="0"/>
              <a:t>ਸ਼ੋਸ਼ਿਤ ਵਕਗ ਦਾ ਬੁਲਾਰਾ ਬਣ ਕੇ ਪੇਸ਼ ਹੁੰਦਾ ਹੈ।</a:t>
            </a:r>
          </a:p>
          <a:p>
            <a:pPr algn="just"/>
            <a:r>
              <a:rPr lang="pa-IN" sz="2500" dirty="0"/>
              <a:t>	“ਗੁੱਡੀਏ ਆਪਣੇ ਤਾਂ ਸਿਰਫ ਗੀਤ ਹਨ</a:t>
            </a:r>
          </a:p>
          <a:p>
            <a:pPr algn="just"/>
            <a:r>
              <a:rPr lang="pa-IN" sz="2500" dirty="0"/>
              <a:t>	ਸਮਾਂ ਆਪਣਾ ਨਹੀਂ</a:t>
            </a:r>
          </a:p>
          <a:p>
            <a:pPr algn="just"/>
            <a:r>
              <a:rPr lang="pa-IN" sz="2500" dirty="0"/>
              <a:t>	ਹਾਲੇ ਸਮਾਂ ਕੋਈ ਲਹੂ ਮੰਗਦੀ ਸੂਈ ਹੈ।”</a:t>
            </a:r>
            <a:endParaRPr lang="en-US" sz="2500" dirty="0"/>
          </a:p>
        </p:txBody>
      </p:sp>
      <p:pic>
        <p:nvPicPr>
          <p:cNvPr id="8194" name="Picture 2" descr="C:\Users\user\Desktop\ਪਾਸ਼.jpg"/>
          <p:cNvPicPr>
            <a:picLocks noChangeAspect="1" noChangeArrowheads="1"/>
          </p:cNvPicPr>
          <p:nvPr/>
        </p:nvPicPr>
        <p:blipFill>
          <a:blip r:embed="rId2"/>
          <a:srcRect/>
          <a:stretch>
            <a:fillRect/>
          </a:stretch>
        </p:blipFill>
        <p:spPr bwMode="auto">
          <a:xfrm>
            <a:off x="5486400" y="1130234"/>
            <a:ext cx="3124200" cy="2677886"/>
          </a:xfrm>
          <a:prstGeom prst="rect">
            <a:avLst/>
          </a:prstGeom>
          <a:noFill/>
        </p:spPr>
      </p:pic>
      <p:sp>
        <p:nvSpPr>
          <p:cNvPr id="4" name="TextBox 3"/>
          <p:cNvSpPr txBox="1"/>
          <p:nvPr/>
        </p:nvSpPr>
        <p:spPr>
          <a:xfrm>
            <a:off x="422172" y="2115234"/>
            <a:ext cx="4442952" cy="707886"/>
          </a:xfrm>
          <a:prstGeom prst="rect">
            <a:avLst/>
          </a:prstGeom>
          <a:noFill/>
        </p:spPr>
        <p:txBody>
          <a:bodyPr wrap="square" rtlCol="0">
            <a:spAutoFit/>
          </a:bodyPr>
          <a:lstStyle/>
          <a:p>
            <a:r>
              <a:rPr lang="pa-IN" sz="2000" b="1" dirty="0">
                <a:solidFill>
                  <a:schemeClr val="accent3">
                    <a:lumMod val="60000"/>
                    <a:lumOff val="40000"/>
                  </a:schemeClr>
                </a:solidFill>
                <a:effectLst>
                  <a:outerShdw blurRad="38100" dist="38100" dir="2700000" algn="tl">
                    <a:srgbClr val="000000">
                      <a:alpha val="43137"/>
                    </a:srgbClr>
                  </a:outerShdw>
                </a:effectLst>
              </a:rPr>
              <a:t>ਇੱਕ ਪੰਜਾਬੀ ਕਵੀ ਸੀ ਜੋ ਜੁਝਾਰਵਾਦੀ ਲਹਿਰ ਨਾਲ ਜੁੜਿਆ ਹੋਇਆ ਸੀ।</a:t>
            </a:r>
            <a:endParaRPr lang="en-IN" sz="2000" b="1" dirty="0">
              <a:solidFill>
                <a:schemeClr val="accent3">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304800"/>
            <a:ext cx="4114800" cy="1371600"/>
          </a:xfrm>
        </p:spPr>
        <p:txBody>
          <a:bodyPr>
            <a:noAutofit/>
          </a:bodyPr>
          <a:lstStyle/>
          <a:p>
            <a:pPr algn="just"/>
            <a:r>
              <a:rPr lang="pa-IN" sz="4400" dirty="0">
                <a:solidFill>
                  <a:schemeClr val="accent5">
                    <a:lumMod val="40000"/>
                    <a:lumOff val="60000"/>
                  </a:schemeClr>
                </a:solidFill>
                <a:effectLst>
                  <a:outerShdw blurRad="38100" dist="38100" dir="2700000" algn="tl">
                    <a:srgbClr val="000000">
                      <a:alpha val="43137"/>
                    </a:srgbClr>
                  </a:outerShdw>
                </a:effectLst>
              </a:rPr>
              <a:t>ਸੁਰਜੀਤਪਾਤਰ</a:t>
            </a:r>
            <a:r>
              <a:rPr lang="pa-IN" sz="2400" dirty="0" smtClean="0">
                <a:solidFill>
                  <a:srgbClr val="FF0000"/>
                </a:solidFill>
              </a:rPr>
              <a:t/>
            </a:r>
            <a:br>
              <a:rPr lang="pa-IN" sz="2400" dirty="0" smtClean="0">
                <a:solidFill>
                  <a:srgbClr val="FF0000"/>
                </a:solidFill>
              </a:rPr>
            </a:br>
            <a:endParaRPr lang="en-US" sz="2000" dirty="0"/>
          </a:p>
        </p:txBody>
      </p:sp>
      <p:sp>
        <p:nvSpPr>
          <p:cNvPr id="3" name="Subtitle 2"/>
          <p:cNvSpPr>
            <a:spLocks noGrp="1"/>
          </p:cNvSpPr>
          <p:nvPr>
            <p:ph type="subTitle" idx="1"/>
          </p:nvPr>
        </p:nvSpPr>
        <p:spPr>
          <a:xfrm>
            <a:off x="626806" y="4294151"/>
            <a:ext cx="8072284" cy="2182849"/>
          </a:xfrm>
        </p:spPr>
        <p:txBody>
          <a:bodyPr>
            <a:normAutofit/>
          </a:bodyPr>
          <a:lstStyle/>
          <a:p>
            <a:pPr algn="ctr"/>
            <a:r>
              <a:rPr lang="pa-IN" sz="2000" b="1" dirty="0" smtClean="0">
                <a:solidFill>
                  <a:schemeClr val="accent3">
                    <a:lumMod val="60000"/>
                    <a:lumOff val="40000"/>
                  </a:schemeClr>
                </a:solidFill>
                <a:effectLst>
                  <a:outerShdw blurRad="38100" dist="38100" dir="2700000" algn="tl">
                    <a:srgbClr val="000000">
                      <a:alpha val="43137"/>
                    </a:srgbClr>
                  </a:outerShdw>
                </a:effectLst>
              </a:rPr>
              <a:t>ਪ੍ਰਮੁੱਖ </a:t>
            </a:r>
            <a:r>
              <a:rPr lang="pa-IN" sz="2000" b="1" dirty="0">
                <a:solidFill>
                  <a:schemeClr val="accent3">
                    <a:lumMod val="60000"/>
                    <a:lumOff val="40000"/>
                  </a:schemeClr>
                </a:solidFill>
                <a:effectLst>
                  <a:outerShdw blurRad="38100" dist="38100" dir="2700000" algn="tl">
                    <a:srgbClr val="000000">
                      <a:alpha val="43137"/>
                    </a:srgbClr>
                  </a:outerShdw>
                </a:effectLst>
              </a:rPr>
              <a:t>ਸੰਗ੍ਰਹਿ</a:t>
            </a:r>
            <a:r>
              <a:rPr lang="pa-IN" sz="2000" b="1" dirty="0" smtClean="0">
                <a:solidFill>
                  <a:schemeClr val="accent3">
                    <a:lumMod val="60000"/>
                    <a:lumOff val="40000"/>
                  </a:schemeClr>
                </a:solidFill>
                <a:effectLst>
                  <a:outerShdw blurRad="38100" dist="38100" dir="2700000" algn="tl">
                    <a:srgbClr val="000000">
                      <a:alpha val="43137"/>
                    </a:srgbClr>
                  </a:outerShdw>
                </a:effectLst>
              </a:rPr>
              <a:t>:</a:t>
            </a:r>
            <a:endParaRPr lang="en-IN" sz="2000" b="1" dirty="0" smtClean="0">
              <a:solidFill>
                <a:schemeClr val="accent3">
                  <a:lumMod val="60000"/>
                  <a:lumOff val="40000"/>
                </a:schemeClr>
              </a:solidFill>
              <a:effectLst>
                <a:outerShdw blurRad="38100" dist="38100" dir="2700000" algn="tl">
                  <a:srgbClr val="000000">
                    <a:alpha val="43137"/>
                  </a:srgbClr>
                </a:outerShdw>
              </a:effectLst>
            </a:endParaRPr>
          </a:p>
          <a:p>
            <a:pPr algn="just"/>
            <a:r>
              <a:rPr lang="pa-IN" sz="2300" dirty="0">
                <a:solidFill>
                  <a:schemeClr val="tx1">
                    <a:lumMod val="95000"/>
                  </a:schemeClr>
                </a:solidFill>
              </a:rPr>
              <a:t>ਹਵਾ ਵਿੱਚ ਲਿਖੇ ਹਰਫ, ਬਿਰਖ ਅਰਜ਼ ਕਰੇ, ਹਨੇਰੇ ਵਿੱਚ ਸੁਲਗਦੀ ਵਰਣਮਾਲਾ, ਲਫ਼ਜਾਂ ਦੀ ਦਰਗਾਹ, ਪੰਜਾਬ ਸੰਕਟ ਨਾਲ ਸੰਬੰਧਤ ਕਵਿਤਾਵਾਂ ਲਿਖੀਆ।</a:t>
            </a:r>
          </a:p>
          <a:p>
            <a:pPr algn="just"/>
            <a:r>
              <a:rPr lang="pa-IN" sz="2300" dirty="0">
                <a:solidFill>
                  <a:schemeClr val="tx1">
                    <a:lumMod val="95000"/>
                  </a:schemeClr>
                </a:solidFill>
              </a:rPr>
              <a:t>ਪੇਂਡੂ ਜੀਵਨ ਦੀ </a:t>
            </a:r>
            <a:r>
              <a:rPr lang="pa-IN" sz="2300" dirty="0" smtClean="0">
                <a:solidFill>
                  <a:schemeClr val="tx1">
                    <a:lumMod val="95000"/>
                  </a:schemeClr>
                </a:solidFill>
              </a:rPr>
              <a:t>ਪੇਸ਼ਕਰੀ </a:t>
            </a:r>
            <a:r>
              <a:rPr lang="pa-IN" sz="2300" dirty="0">
                <a:solidFill>
                  <a:schemeClr val="tx1">
                    <a:lumMod val="95000"/>
                  </a:schemeClr>
                </a:solidFill>
              </a:rPr>
              <a:t>ਕਵਿਤਾਵਾਂ ਵਿੱਚ ਕੀਤੀ</a:t>
            </a:r>
            <a:r>
              <a:rPr lang="pa-IN" sz="2300" dirty="0" smtClean="0">
                <a:solidFill>
                  <a:schemeClr val="tx1">
                    <a:lumMod val="95000"/>
                  </a:schemeClr>
                </a:solidFill>
              </a:rPr>
              <a:t>।</a:t>
            </a:r>
            <a:endParaRPr lang="en-US" dirty="0"/>
          </a:p>
        </p:txBody>
      </p:sp>
      <p:pic>
        <p:nvPicPr>
          <p:cNvPr id="9218" name="Picture 2" descr="C:\Users\user\Desktop\ਸੁਰਜੀਤ ਪਾਤਰ.jpg"/>
          <p:cNvPicPr>
            <a:picLocks noChangeAspect="1" noChangeArrowheads="1"/>
          </p:cNvPicPr>
          <p:nvPr/>
        </p:nvPicPr>
        <p:blipFill>
          <a:blip r:embed="rId2"/>
          <a:srcRect/>
          <a:stretch>
            <a:fillRect/>
          </a:stretch>
        </p:blipFill>
        <p:spPr bwMode="auto">
          <a:xfrm>
            <a:off x="457200" y="762000"/>
            <a:ext cx="3048000" cy="3265714"/>
          </a:xfrm>
          <a:prstGeom prst="rect">
            <a:avLst/>
          </a:prstGeom>
          <a:noFill/>
        </p:spPr>
      </p:pic>
      <p:sp>
        <p:nvSpPr>
          <p:cNvPr id="4" name="TextBox 3"/>
          <p:cNvSpPr txBox="1"/>
          <p:nvPr/>
        </p:nvSpPr>
        <p:spPr>
          <a:xfrm>
            <a:off x="3810000" y="1146599"/>
            <a:ext cx="4953000" cy="2975487"/>
          </a:xfrm>
          <a:prstGeom prst="rect">
            <a:avLst/>
          </a:prstGeom>
          <a:noFill/>
        </p:spPr>
        <p:txBody>
          <a:bodyPr wrap="square" rtlCol="0">
            <a:spAutoFit/>
          </a:bodyPr>
          <a:lstStyle/>
          <a:p>
            <a:pPr algn="just"/>
            <a:r>
              <a:rPr lang="pa-IN" sz="2000" dirty="0">
                <a:solidFill>
                  <a:srgbClr val="FF0000"/>
                </a:solidFill>
              </a:rPr>
              <a:t> </a:t>
            </a:r>
            <a:br>
              <a:rPr lang="pa-IN" sz="2000" dirty="0">
                <a:solidFill>
                  <a:srgbClr val="FF0000"/>
                </a:solidFill>
              </a:rPr>
            </a:br>
            <a:r>
              <a:rPr lang="pa-IN" sz="2300" dirty="0">
                <a:solidFill>
                  <a:schemeClr val="tx1">
                    <a:lumMod val="95000"/>
                  </a:schemeClr>
                </a:solidFill>
              </a:rPr>
              <a:t>ਇੱਕ ਪੰਜਾਬੀ ਸ਼ਾਇਰ ਹੈ।ਇਹਨਾਂ ਨੇ 1960ਵਿਆਂ ਆਪਣੀਆਂ ਕਵਿਤਾਵਾਂ ਪ੍ਰਕਾਸ਼ਿਤ ਕਰਨੀਆਂ ਸ਼ੁਰੂ ਕੀਤੀਆਂ ਸਨ ਅਤੇ ਅੱਜ ਤੱਕ ਨਿਰੰਤਰ ਕਾਵਿ-ਸਿਰਜਣਾ ਵਿੱਚ ਕਰਮਸ਼ੀਲ ਹੈ। ਉਹਦੀ ਸਖਸੀਅਤ ‘ਕਵਿਤਾ ਦੀ ਵਿਆਪਕ ਸਮਾਜਿਕ ਅਪੀਲ ਤੋਂ ਗੰਭੀਰਤਾ ਦਾ ਸੁੰਦਰ ਸੁਮੇਲ ਹੈ। ਆਲੋਚਕਾਂ ਨੇ ਉਸ ਨੂੰ ਖੂਬ ਸਰਾਹਿਆ ਹੈ। </a:t>
            </a:r>
            <a:endParaRPr lang="en-IN" sz="2300" dirty="0">
              <a:solidFill>
                <a:schemeClr val="tx1">
                  <a:lumMod val="95000"/>
                </a:schemeClr>
              </a:solidFill>
            </a:endParaRPr>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images.jpg"/>
          <p:cNvPicPr>
            <a:picLocks noChangeAspect="1" noChangeArrowheads="1"/>
          </p:cNvPicPr>
          <p:nvPr/>
        </p:nvPicPr>
        <p:blipFill>
          <a:blip r:embed="rId2"/>
          <a:srcRect/>
          <a:stretch>
            <a:fillRect/>
          </a:stretch>
        </p:blipFill>
        <p:spPr bwMode="auto">
          <a:xfrm>
            <a:off x="1295400" y="2667000"/>
            <a:ext cx="6019800" cy="3276600"/>
          </a:xfrm>
          <a:prstGeom prst="rect">
            <a:avLst/>
          </a:prstGeom>
          <a:noFill/>
        </p:spPr>
      </p:pic>
      <p:sp>
        <p:nvSpPr>
          <p:cNvPr id="4" name="TextBox 3"/>
          <p:cNvSpPr txBox="1"/>
          <p:nvPr/>
        </p:nvSpPr>
        <p:spPr>
          <a:xfrm>
            <a:off x="2057400" y="609600"/>
            <a:ext cx="4343400" cy="1323439"/>
          </a:xfrm>
          <a:prstGeom prst="rect">
            <a:avLst/>
          </a:prstGeom>
          <a:noFill/>
        </p:spPr>
        <p:txBody>
          <a:bodyPr wrap="square" rtlCol="0">
            <a:spAutoFit/>
          </a:bodyPr>
          <a:lstStyle/>
          <a:p>
            <a:pPr algn="ctr"/>
            <a:r>
              <a:rPr lang="pa-IN" sz="2000" b="1" dirty="0" smtClean="0">
                <a:solidFill>
                  <a:schemeClr val="accent3">
                    <a:lumMod val="60000"/>
                    <a:lumOff val="40000"/>
                  </a:schemeClr>
                </a:solidFill>
                <a:effectLst>
                  <a:outerShdw blurRad="38100" dist="38100" dir="2700000" algn="tl">
                    <a:srgbClr val="000000">
                      <a:alpha val="43137"/>
                    </a:srgbClr>
                  </a:outerShdw>
                </a:effectLst>
              </a:rPr>
              <a:t>ਸੁੰਨੇ-ਸੁੰਨੇ ਰਾਹਾਂ ਤੇ ਕੋਈ ਕੋਈ ਪੈੜ ਏ</a:t>
            </a:r>
            <a:br>
              <a:rPr lang="pa-IN" sz="2000" b="1" dirty="0" smtClean="0">
                <a:solidFill>
                  <a:schemeClr val="accent3">
                    <a:lumMod val="60000"/>
                    <a:lumOff val="40000"/>
                  </a:schemeClr>
                </a:solidFill>
                <a:effectLst>
                  <a:outerShdw blurRad="38100" dist="38100" dir="2700000" algn="tl">
                    <a:srgbClr val="000000">
                      <a:alpha val="43137"/>
                    </a:srgbClr>
                  </a:outerShdw>
                </a:effectLst>
              </a:rPr>
            </a:br>
            <a:r>
              <a:rPr lang="pa-IN" sz="2000" b="1" dirty="0" smtClean="0">
                <a:solidFill>
                  <a:schemeClr val="accent3">
                    <a:lumMod val="60000"/>
                    <a:lumOff val="40000"/>
                  </a:schemeClr>
                </a:solidFill>
                <a:effectLst>
                  <a:outerShdw blurRad="38100" dist="38100" dir="2700000" algn="tl">
                    <a:srgbClr val="000000">
                      <a:alpha val="43137"/>
                    </a:srgbClr>
                  </a:outerShdw>
                </a:effectLst>
              </a:rPr>
              <a:t>ਦਿਲ ਹੀ ਉਦਾਸ ਹੈ ਜੀ ਬਾਕੀ ਸਭ ਖੈਰ ਏ</a:t>
            </a:r>
            <a:br>
              <a:rPr lang="pa-IN" sz="2000" b="1" dirty="0" smtClean="0">
                <a:solidFill>
                  <a:schemeClr val="accent3">
                    <a:lumMod val="60000"/>
                    <a:lumOff val="40000"/>
                  </a:schemeClr>
                </a:solidFill>
                <a:effectLst>
                  <a:outerShdw blurRad="38100" dist="38100" dir="2700000" algn="tl">
                    <a:srgbClr val="000000">
                      <a:alpha val="43137"/>
                    </a:srgbClr>
                  </a:outerShdw>
                </a:effectLst>
              </a:rPr>
            </a:br>
            <a:r>
              <a:rPr lang="pa-IN" sz="2000" b="1" dirty="0" smtClean="0">
                <a:solidFill>
                  <a:schemeClr val="accent3">
                    <a:lumMod val="60000"/>
                    <a:lumOff val="40000"/>
                  </a:schemeClr>
                </a:solidFill>
                <a:effectLst>
                  <a:outerShdw blurRad="38100" dist="38100" dir="2700000" algn="tl">
                    <a:srgbClr val="000000">
                      <a:alpha val="43137"/>
                    </a:srgbClr>
                  </a:outerShdw>
                </a:effectLst>
              </a:rPr>
              <a:t>ਦੂਰ ਇੱਕ</a:t>
            </a:r>
            <a:r>
              <a:rPr lang="en-US" sz="2000" b="1" dirty="0" smtClean="0">
                <a:solidFill>
                  <a:schemeClr val="accent3">
                    <a:lumMod val="60000"/>
                    <a:lumOff val="40000"/>
                  </a:schemeClr>
                </a:solidFill>
                <a:effectLst>
                  <a:outerShdw blurRad="38100" dist="38100" dir="2700000" algn="tl">
                    <a:srgbClr val="000000">
                      <a:alpha val="43137"/>
                    </a:srgbClr>
                  </a:outerShdw>
                </a:effectLst>
              </a:rPr>
              <a:t> </a:t>
            </a:r>
            <a:r>
              <a:rPr lang="pa-IN" sz="2000" b="1" dirty="0" smtClean="0">
                <a:solidFill>
                  <a:schemeClr val="accent3">
                    <a:lumMod val="60000"/>
                    <a:lumOff val="40000"/>
                  </a:schemeClr>
                </a:solidFill>
                <a:effectLst>
                  <a:outerShdw blurRad="38100" dist="38100" dir="2700000" algn="tl">
                    <a:srgbClr val="000000">
                      <a:alpha val="43137"/>
                    </a:srgbClr>
                  </a:outerShdw>
                </a:effectLst>
              </a:rPr>
              <a:t>ਪਿੰਡ ਵਿੱਚ ਛੋਟਾ ਜਿਹਾ ਘਰ ਸੀ</a:t>
            </a:r>
            <a:br>
              <a:rPr lang="pa-IN" sz="2000" b="1" dirty="0" smtClean="0">
                <a:solidFill>
                  <a:schemeClr val="accent3">
                    <a:lumMod val="60000"/>
                    <a:lumOff val="40000"/>
                  </a:schemeClr>
                </a:solidFill>
                <a:effectLst>
                  <a:outerShdw blurRad="38100" dist="38100" dir="2700000" algn="tl">
                    <a:srgbClr val="000000">
                      <a:alpha val="43137"/>
                    </a:srgbClr>
                  </a:outerShdw>
                </a:effectLst>
              </a:rPr>
            </a:br>
            <a:r>
              <a:rPr lang="pa-IN" sz="2000" b="1" dirty="0" smtClean="0">
                <a:solidFill>
                  <a:schemeClr val="accent3">
                    <a:lumMod val="60000"/>
                    <a:lumOff val="40000"/>
                  </a:schemeClr>
                </a:solidFill>
                <a:effectLst>
                  <a:outerShdw blurRad="38100" dist="38100" dir="2700000" algn="tl">
                    <a:srgbClr val="000000">
                      <a:alpha val="43137"/>
                    </a:srgbClr>
                  </a:outerShdw>
                </a:effectLst>
              </a:rPr>
              <a:t>ਕੱਚੀਆਂ ਸੀ ਕੰਧਾਂ ਉਹਦਾ ਥੋੜਾ ਜਿਹਾ ਦਰ  ਸੀ</a:t>
            </a:r>
            <a:endParaRPr lang="en-IN" sz="2000" b="1" dirty="0">
              <a:solidFill>
                <a:schemeClr val="accent3">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1"/>
            <a:ext cx="7772400" cy="838200"/>
          </a:xfrm>
        </p:spPr>
        <p:txBody>
          <a:bodyPr>
            <a:normAutofit/>
          </a:bodyPr>
          <a:lstStyle/>
          <a:p>
            <a:pPr algn="ctr"/>
            <a:r>
              <a:rPr lang="pa-IN" sz="4400" dirty="0">
                <a:solidFill>
                  <a:schemeClr val="accent5">
                    <a:lumMod val="40000"/>
                    <a:lumOff val="60000"/>
                  </a:schemeClr>
                </a:solidFill>
                <a:effectLst>
                  <a:outerShdw blurRad="38100" dist="38100" dir="2700000" algn="tl">
                    <a:srgbClr val="000000">
                      <a:alpha val="43137"/>
                    </a:srgbClr>
                  </a:outerShdw>
                </a:effectLst>
              </a:rPr>
              <a:t>ਚੌਥਾ ਸਮਕਾਲੀ ਦੌਰ</a:t>
            </a:r>
            <a:endParaRPr lang="en-US" sz="4400" dirty="0">
              <a:solidFill>
                <a:schemeClr val="accent5">
                  <a:lumMod val="40000"/>
                  <a:lumOff val="6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286000"/>
            <a:ext cx="6400800" cy="2667000"/>
          </a:xfrm>
        </p:spPr>
        <p:txBody>
          <a:bodyPr>
            <a:normAutofit lnSpcReduction="10000"/>
          </a:bodyPr>
          <a:lstStyle/>
          <a:p>
            <a:pPr algn="ctr"/>
            <a:r>
              <a:rPr lang="pa-IN" sz="2000" b="1" dirty="0">
                <a:solidFill>
                  <a:schemeClr val="accent3">
                    <a:lumMod val="60000"/>
                    <a:lumOff val="40000"/>
                  </a:schemeClr>
                </a:solidFill>
                <a:effectLst>
                  <a:outerShdw blurRad="38100" dist="38100" dir="2700000" algn="tl">
                    <a:srgbClr val="000000">
                      <a:alpha val="43137"/>
                    </a:srgbClr>
                  </a:outerShdw>
                </a:effectLst>
              </a:rPr>
              <a:t>ਕਵਿਤਾ ਦੇ ਨਵੇਂ ਅਯਾਮਾਂ ਨੂੰ ਸਿਰਜਣ ਵਾਲੇ ਕਵੀ:- </a:t>
            </a:r>
            <a:endParaRPr lang="en-IN" sz="2000" b="1" dirty="0" smtClean="0">
              <a:solidFill>
                <a:schemeClr val="accent3">
                  <a:lumMod val="60000"/>
                  <a:lumOff val="40000"/>
                </a:schemeClr>
              </a:solidFill>
              <a:effectLst>
                <a:outerShdw blurRad="38100" dist="38100" dir="2700000" algn="tl">
                  <a:srgbClr val="000000">
                    <a:alpha val="43137"/>
                  </a:srgbClr>
                </a:outerShdw>
              </a:effectLst>
            </a:endParaRPr>
          </a:p>
          <a:p>
            <a:pPr algn="ctr"/>
            <a:endParaRPr lang="en-IN" sz="2000" b="1" dirty="0" smtClean="0">
              <a:solidFill>
                <a:schemeClr val="accent3">
                  <a:lumMod val="60000"/>
                  <a:lumOff val="40000"/>
                </a:schemeClr>
              </a:solidFill>
              <a:effectLst>
                <a:outerShdw blurRad="38100" dist="38100" dir="2700000" algn="tl">
                  <a:srgbClr val="000000">
                    <a:alpha val="43137"/>
                  </a:srgbClr>
                </a:outerShdw>
              </a:effectLst>
            </a:endParaRPr>
          </a:p>
          <a:p>
            <a:pPr algn="just"/>
            <a:r>
              <a:rPr lang="pa-IN" sz="2500" dirty="0"/>
              <a:t>ਜਸਵੰਤ ਦੀਦ, ਸੁਤਿੰਦਰ ਸਿੰਘ ਟੂਰ, ਇਕਬਾਲ ਸ਼ਤੀਸ਼ ਗੁਲਾਟੀ, ਸੁਰਜੀਤ ਜੱਜ, ਸੁਖਵਿੰਦਰ ਅੰਮ੍ਰਿਤ, ਮਨਜੀਤ ਟਿਵਾਣਾ, ਮਨਜੀਤਪਾਲ, ਗੁਰਮਿੰਦਰ ਕੌਰ ਸੰਧੂ, ਪਾਲ ਕੌਰ, ਸ਼ਰਨ ਮੱਕੜ, ਸਰਬਜੀਤ ਸੰਧਾਵਲੀਆ ਅਤਚੇ ਵਨੀਤਾ ਆਦਿ ਦੇ ਨਾਮ ਵਿਸ਼ੇਸ਼ ਹਨ।</a:t>
            </a:r>
            <a:endParaRPr lang="en-US" sz="2500" dirty="0"/>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286000"/>
            <a:ext cx="6400800" cy="3200400"/>
          </a:xfrm>
        </p:spPr>
        <p:txBody>
          <a:bodyPr>
            <a:normAutofit/>
          </a:bodyPr>
          <a:lstStyle/>
          <a:p>
            <a:pPr algn="ctr"/>
            <a:r>
              <a:rPr lang="pa-IN" sz="2300" b="1" dirty="0">
                <a:solidFill>
                  <a:schemeClr val="tx2">
                    <a:lumMod val="75000"/>
                  </a:schemeClr>
                </a:solidFill>
                <a:effectLst>
                  <a:outerShdw blurRad="38100" dist="38100" dir="2700000" algn="tl">
                    <a:srgbClr val="000000">
                      <a:alpha val="43137"/>
                    </a:srgbClr>
                  </a:outerShdw>
                </a:effectLst>
              </a:rPr>
              <a:t>ਪਹਿਲਾ ਦੌਰ</a:t>
            </a:r>
            <a:r>
              <a:rPr lang="en-IN" sz="2300" b="1" dirty="0">
                <a:solidFill>
                  <a:schemeClr val="tx2">
                    <a:lumMod val="75000"/>
                  </a:schemeClr>
                </a:solidFill>
                <a:effectLst>
                  <a:outerShdw blurRad="38100" dist="38100" dir="2700000" algn="tl">
                    <a:srgbClr val="000000">
                      <a:alpha val="43137"/>
                    </a:srgbClr>
                  </a:outerShdw>
                </a:effectLst>
              </a:rPr>
              <a:t>:-</a:t>
            </a:r>
          </a:p>
          <a:p>
            <a:pPr algn="ctr"/>
            <a:endParaRPr lang="en-IN" sz="2500" dirty="0" smtClean="0"/>
          </a:p>
          <a:p>
            <a:pPr algn="l">
              <a:lnSpc>
                <a:spcPct val="120000"/>
              </a:lnSpc>
            </a:pPr>
            <a:r>
              <a:rPr lang="pa-IN" sz="2500" dirty="0" smtClean="0"/>
              <a:t>(1) ਭਾਈ ਵੀਰ ਸਿੰਘ</a:t>
            </a:r>
          </a:p>
          <a:p>
            <a:pPr algn="l">
              <a:lnSpc>
                <a:spcPct val="120000"/>
              </a:lnSpc>
            </a:pPr>
            <a:r>
              <a:rPr lang="pa-IN" sz="2500" dirty="0" smtClean="0"/>
              <a:t>(2) ਧਨੀ ਰਾਮ ਚਾਤ੍ਰਿਕ</a:t>
            </a:r>
          </a:p>
          <a:p>
            <a:pPr algn="l">
              <a:lnSpc>
                <a:spcPct val="120000"/>
              </a:lnSpc>
            </a:pPr>
            <a:r>
              <a:rPr lang="pa-IN" sz="2500" dirty="0" smtClean="0"/>
              <a:t>(3) ਪ੍ਰੋ. ਪੂਰਨ ਸਿੰਘ</a:t>
            </a:r>
          </a:p>
          <a:p>
            <a:pPr algn="l">
              <a:lnSpc>
                <a:spcPct val="120000"/>
              </a:lnSpc>
            </a:pPr>
            <a:r>
              <a:rPr lang="pa-IN" sz="2500" dirty="0" smtClean="0"/>
              <a:t>(4) ਕੁਝ ਹੋਰ ਕਵੀ</a:t>
            </a:r>
          </a:p>
          <a:p>
            <a:pPr algn="l"/>
            <a:endParaRPr lang="en-US" dirty="0"/>
          </a:p>
        </p:txBody>
      </p:sp>
      <p:sp>
        <p:nvSpPr>
          <p:cNvPr id="4" name="TextBox 3"/>
          <p:cNvSpPr txBox="1"/>
          <p:nvPr/>
        </p:nvSpPr>
        <p:spPr>
          <a:xfrm flipH="1">
            <a:off x="609600" y="1447800"/>
            <a:ext cx="8077201" cy="477054"/>
          </a:xfrm>
          <a:prstGeom prst="rect">
            <a:avLst/>
          </a:prstGeom>
          <a:noFill/>
        </p:spPr>
        <p:txBody>
          <a:bodyPr wrap="square" rtlCol="0">
            <a:spAutoFit/>
          </a:bodyPr>
          <a:lstStyle/>
          <a:p>
            <a:pPr algn="just"/>
            <a:r>
              <a:rPr lang="pa-IN" sz="2500" dirty="0">
                <a:solidFill>
                  <a:schemeClr val="tx1">
                    <a:lumMod val="95000"/>
                  </a:schemeClr>
                </a:solidFill>
              </a:rPr>
              <a:t>ਅਧੁਨਿਕ ਪੰਜਾਬੀ ਕਾਵਿ ਦਾ ਆਰੰਭ ਭਾਈ ਵੀਰ ਸਿੰਘ ਤੋਂ ਮੰਨਿਆ ਗਿਆ ਹੈ।</a:t>
            </a:r>
            <a:endParaRPr lang="en-IN" sz="2500" dirty="0">
              <a:solidFill>
                <a:schemeClr val="tx1">
                  <a:lumMod val="95000"/>
                </a:schemeClr>
              </a:solidFill>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438400"/>
            <a:ext cx="5334000" cy="3124200"/>
          </a:xfrm>
        </p:spPr>
        <p:txBody>
          <a:bodyPr>
            <a:normAutofit/>
          </a:bodyPr>
          <a:lstStyle/>
          <a:p>
            <a:pPr algn="l">
              <a:lnSpc>
                <a:spcPct val="120000"/>
              </a:lnSpc>
            </a:pPr>
            <a:r>
              <a:rPr lang="pa-IN" sz="2500" dirty="0" smtClean="0"/>
              <a:t>(1) ਪ੍ਰੋ. ਮੋਹਨ ਸਿੰਘ</a:t>
            </a:r>
            <a:br>
              <a:rPr lang="pa-IN" sz="2500" dirty="0" smtClean="0"/>
            </a:br>
            <a:r>
              <a:rPr lang="pa-IN" sz="2500" dirty="0" smtClean="0"/>
              <a:t>(2) ਬਾਵਾ ਬਲਵੰਤ ਸਿੰਘ</a:t>
            </a:r>
            <a:br>
              <a:rPr lang="pa-IN" sz="2500" dirty="0" smtClean="0"/>
            </a:br>
            <a:r>
              <a:rPr lang="pa-IN" sz="2500" dirty="0" smtClean="0"/>
              <a:t>(3) ਪ੍ਰੀਤਮ ਸਿੰਘ ਸਫੀਰ</a:t>
            </a:r>
            <a:br>
              <a:rPr lang="pa-IN" sz="2500" dirty="0" smtClean="0"/>
            </a:br>
            <a:r>
              <a:rPr lang="pa-IN" sz="2500" dirty="0" smtClean="0"/>
              <a:t>(4) ਅੰਮ੍ਰਿਤਾ ਪ੍ਰੀਤਮ</a:t>
            </a:r>
            <a:endParaRPr lang="en-IN" sz="2500" dirty="0" smtClean="0"/>
          </a:p>
          <a:p>
            <a:pPr algn="l">
              <a:lnSpc>
                <a:spcPct val="120000"/>
              </a:lnSpc>
            </a:pPr>
            <a:r>
              <a:rPr lang="pa-IN" sz="2500" dirty="0" smtClean="0"/>
              <a:t>(5) ਹਰਿਭਜਨ ਸਿੰਘ</a:t>
            </a:r>
            <a:br>
              <a:rPr lang="pa-IN" sz="2500" dirty="0" smtClean="0"/>
            </a:br>
            <a:r>
              <a:rPr lang="pa-IN" sz="2500" dirty="0" smtClean="0"/>
              <a:t>(6) ਕੁਝ ਹੋਰ ਕਵੀ।</a:t>
            </a:r>
            <a:endParaRPr lang="en-IN" sz="2500" dirty="0" smtClean="0"/>
          </a:p>
        </p:txBody>
      </p:sp>
      <p:sp>
        <p:nvSpPr>
          <p:cNvPr id="4" name="TextBox 3"/>
          <p:cNvSpPr txBox="1"/>
          <p:nvPr/>
        </p:nvSpPr>
        <p:spPr>
          <a:xfrm>
            <a:off x="3886200" y="1447800"/>
            <a:ext cx="1524000" cy="446276"/>
          </a:xfrm>
          <a:prstGeom prst="rect">
            <a:avLst/>
          </a:prstGeom>
          <a:noFill/>
        </p:spPr>
        <p:txBody>
          <a:bodyPr wrap="square" rtlCol="0">
            <a:spAutoFit/>
          </a:bodyPr>
          <a:lstStyle/>
          <a:p>
            <a:r>
              <a:rPr lang="pa-IN" sz="2300" b="1" dirty="0">
                <a:solidFill>
                  <a:schemeClr val="tx2">
                    <a:lumMod val="75000"/>
                  </a:schemeClr>
                </a:solidFill>
                <a:effectLst>
                  <a:outerShdw blurRad="38100" dist="38100" dir="2700000" algn="tl">
                    <a:srgbClr val="000000">
                      <a:alpha val="43137"/>
                    </a:srgbClr>
                  </a:outerShdw>
                </a:effectLst>
              </a:rPr>
              <a:t>ਦੂਜਾ ਦੌਰ:-</a:t>
            </a:r>
            <a:endParaRPr lang="en-IN" sz="23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057400"/>
            <a:ext cx="4038600" cy="2667000"/>
          </a:xfrm>
        </p:spPr>
        <p:txBody>
          <a:bodyPr>
            <a:noAutofit/>
          </a:bodyPr>
          <a:lstStyle/>
          <a:p>
            <a:pPr algn="l"/>
            <a:r>
              <a:rPr lang="pa-IN" sz="2500" dirty="0" smtClean="0"/>
              <a:t>(1) ਸ਼ਿਵ ਕੁਮਾਰ ਬਟਾਲਵੀ</a:t>
            </a:r>
            <a:br>
              <a:rPr lang="pa-IN" sz="2500" dirty="0" smtClean="0"/>
            </a:br>
            <a:r>
              <a:rPr lang="pa-IN" sz="2500" dirty="0" smtClean="0"/>
              <a:t>(2) ਤਾਰਾ ਸਿੰਘ</a:t>
            </a:r>
            <a:br>
              <a:rPr lang="pa-IN" sz="2500" dirty="0" smtClean="0"/>
            </a:br>
            <a:r>
              <a:rPr lang="pa-IN" sz="2500" dirty="0" smtClean="0"/>
              <a:t>(3) ਸੁਖਪਾਲ ਹਸਰਤ ਜਗਤਾਰ</a:t>
            </a:r>
            <a:br>
              <a:rPr lang="pa-IN" sz="2500" dirty="0" smtClean="0"/>
            </a:br>
            <a:r>
              <a:rPr lang="pa-IN" sz="2500" dirty="0" smtClean="0"/>
              <a:t>(4) ਅਜਾਇਬ ਕਮਲ</a:t>
            </a:r>
            <a:br>
              <a:rPr lang="pa-IN" sz="2500" dirty="0" smtClean="0"/>
            </a:br>
            <a:r>
              <a:rPr lang="pa-IN" sz="2500" dirty="0" smtClean="0"/>
              <a:t>(5) ਹਰਭਜਨ ਸਿੰਘ ਹੁੰਦਲ</a:t>
            </a:r>
            <a:br>
              <a:rPr lang="pa-IN" sz="2500" dirty="0" smtClean="0"/>
            </a:br>
            <a:r>
              <a:rPr lang="pa-IN" sz="2500" dirty="0" smtClean="0"/>
              <a:t>(6) ਪਾਸ਼</a:t>
            </a:r>
            <a:endParaRPr lang="en-IN" sz="2500" dirty="0" smtClean="0"/>
          </a:p>
          <a:p>
            <a:pPr algn="l"/>
            <a:r>
              <a:rPr lang="pa-IN" sz="2500" dirty="0" smtClean="0"/>
              <a:t>(7) ਸੁਰਜੀਤ ਪਾਤਰ</a:t>
            </a:r>
            <a:endParaRPr lang="en-IN" sz="2500" dirty="0" smtClean="0"/>
          </a:p>
        </p:txBody>
      </p:sp>
      <p:sp>
        <p:nvSpPr>
          <p:cNvPr id="4" name="TextBox 3"/>
          <p:cNvSpPr txBox="1"/>
          <p:nvPr/>
        </p:nvSpPr>
        <p:spPr>
          <a:xfrm>
            <a:off x="3581400" y="1143000"/>
            <a:ext cx="1676400" cy="446276"/>
          </a:xfrm>
          <a:prstGeom prst="rect">
            <a:avLst/>
          </a:prstGeom>
          <a:noFill/>
        </p:spPr>
        <p:txBody>
          <a:bodyPr wrap="square" rtlCol="0">
            <a:spAutoFit/>
          </a:bodyPr>
          <a:lstStyle/>
          <a:p>
            <a:r>
              <a:rPr lang="pa-IN" sz="2300" b="1" dirty="0" smtClean="0">
                <a:solidFill>
                  <a:schemeClr val="tx2">
                    <a:lumMod val="75000"/>
                  </a:schemeClr>
                </a:solidFill>
                <a:effectLst>
                  <a:outerShdw blurRad="38100" dist="38100" dir="2700000" algn="tl">
                    <a:srgbClr val="000000">
                      <a:alpha val="43137"/>
                    </a:srgbClr>
                  </a:outerShdw>
                </a:effectLst>
              </a:rPr>
              <a:t>ਤੀਜਾ </a:t>
            </a:r>
            <a:r>
              <a:rPr lang="pa-IN" sz="2300" b="1" dirty="0">
                <a:solidFill>
                  <a:schemeClr val="tx2">
                    <a:lumMod val="75000"/>
                  </a:schemeClr>
                </a:solidFill>
                <a:effectLst>
                  <a:outerShdw blurRad="38100" dist="38100" dir="2700000" algn="tl">
                    <a:srgbClr val="000000">
                      <a:alpha val="43137"/>
                    </a:srgbClr>
                  </a:outerShdw>
                </a:effectLst>
              </a:rPr>
              <a:t>ਦੌਰ:-</a:t>
            </a:r>
            <a:endParaRPr lang="en-IN" sz="23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5257800" cy="838200"/>
          </a:xfrm>
        </p:spPr>
        <p:txBody>
          <a:bodyPr>
            <a:noAutofit/>
          </a:bodyPr>
          <a:lstStyle/>
          <a:p>
            <a:pPr algn="ctr"/>
            <a:r>
              <a:rPr lang="pa-IN" sz="4400" dirty="0" smtClean="0">
                <a:solidFill>
                  <a:schemeClr val="accent5">
                    <a:lumMod val="40000"/>
                    <a:lumOff val="60000"/>
                  </a:schemeClr>
                </a:solidFill>
                <a:effectLst>
                  <a:outerShdw blurRad="38100" dist="38100" dir="2700000" algn="tl">
                    <a:srgbClr val="000000">
                      <a:alpha val="43137"/>
                    </a:srgbClr>
                  </a:outerShdw>
                </a:effectLst>
              </a:rPr>
              <a:t>ਭਾਈ ਵੀਰ ਸਿੰਘ </a:t>
            </a:r>
            <a:r>
              <a:rPr lang="en-IN" sz="4400" dirty="0" smtClean="0">
                <a:solidFill>
                  <a:schemeClr val="accent5">
                    <a:lumMod val="40000"/>
                    <a:lumOff val="60000"/>
                  </a:schemeClr>
                </a:solidFill>
                <a:effectLst>
                  <a:outerShdw blurRad="38100" dist="38100" dir="2700000" algn="tl">
                    <a:srgbClr val="000000">
                      <a:alpha val="43137"/>
                    </a:srgbClr>
                  </a:outerShdw>
                </a:effectLst>
              </a:rPr>
              <a:t/>
            </a:r>
            <a:br>
              <a:rPr lang="en-IN" sz="4400" dirty="0" smtClean="0">
                <a:solidFill>
                  <a:schemeClr val="accent5">
                    <a:lumMod val="40000"/>
                    <a:lumOff val="60000"/>
                  </a:schemeClr>
                </a:solidFill>
                <a:effectLst>
                  <a:outerShdw blurRad="38100" dist="38100" dir="2700000" algn="tl">
                    <a:srgbClr val="000000">
                      <a:alpha val="43137"/>
                    </a:srgbClr>
                  </a:outerShdw>
                </a:effectLst>
              </a:rPr>
            </a:br>
            <a:r>
              <a:rPr lang="pa-IN" sz="4400" dirty="0" smtClean="0">
                <a:solidFill>
                  <a:schemeClr val="accent5">
                    <a:lumMod val="40000"/>
                    <a:lumOff val="60000"/>
                  </a:schemeClr>
                </a:solidFill>
                <a:effectLst>
                  <a:outerShdw blurRad="38100" dist="38100" dir="2700000" algn="tl">
                    <a:srgbClr val="000000">
                      <a:alpha val="43137"/>
                    </a:srgbClr>
                  </a:outerShdw>
                </a:effectLst>
              </a:rPr>
              <a:t>(1872-1957)</a:t>
            </a:r>
            <a:endParaRPr lang="en-IN" sz="4400" dirty="0"/>
          </a:p>
        </p:txBody>
      </p:sp>
      <p:sp>
        <p:nvSpPr>
          <p:cNvPr id="3" name="Subtitle 2"/>
          <p:cNvSpPr>
            <a:spLocks noGrp="1"/>
          </p:cNvSpPr>
          <p:nvPr>
            <p:ph type="subTitle" idx="1"/>
          </p:nvPr>
        </p:nvSpPr>
        <p:spPr>
          <a:xfrm>
            <a:off x="457200" y="2667000"/>
            <a:ext cx="4953000" cy="3429000"/>
          </a:xfrm>
        </p:spPr>
        <p:txBody>
          <a:bodyPr>
            <a:normAutofit fontScale="70000" lnSpcReduction="20000"/>
          </a:bodyPr>
          <a:lstStyle/>
          <a:p>
            <a:pPr algn="just"/>
            <a:r>
              <a:rPr lang="pa-IN" sz="3000" b="1" dirty="0">
                <a:solidFill>
                  <a:schemeClr val="accent3">
                    <a:lumMod val="60000"/>
                    <a:lumOff val="40000"/>
                  </a:schemeClr>
                </a:solidFill>
                <a:effectLst>
                  <a:outerShdw blurRad="38100" dist="38100" dir="2700000" algn="tl">
                    <a:srgbClr val="000000">
                      <a:alpha val="43137"/>
                    </a:srgbClr>
                  </a:outerShdw>
                </a:effectLst>
              </a:rPr>
              <a:t>ਪ੍ਰਮੁੱਖ ਕਾਵਿ ਸੰਗ੍ਰਹਿ:- </a:t>
            </a:r>
            <a:endParaRPr lang="pa-IN" sz="3000" dirty="0">
              <a:solidFill>
                <a:srgbClr val="FFFF00"/>
              </a:solidFill>
            </a:endParaRPr>
          </a:p>
          <a:p>
            <a:pPr algn="just">
              <a:lnSpc>
                <a:spcPct val="140000"/>
              </a:lnSpc>
            </a:pPr>
            <a:r>
              <a:rPr lang="pa-IN" dirty="0"/>
              <a:t>	</a:t>
            </a:r>
            <a:r>
              <a:rPr lang="en-IN" dirty="0" smtClean="0"/>
              <a:t>	</a:t>
            </a:r>
            <a:r>
              <a:rPr lang="pa-IN" sz="3200" dirty="0" smtClean="0"/>
              <a:t>ਰਾਣਾ </a:t>
            </a:r>
            <a:r>
              <a:rPr lang="pa-IN" sz="3200" dirty="0"/>
              <a:t>ਸੂਰਤ ਸਿੰਘ ਮਹਾਂਕਾਵਿ (1905), ਦਿਲ ਤਰੰਗ (1920), ਤ੍ਰੇਲ-ਤੁਪਕੇ, ਮਟਕ ਹੁਲਾਰੇ, ਲਹਿਰਾ ਦੇ ਹਾਰ, ਬਿਜਲੀਆਂ ਦੇ ਹਾਰ, ਪ੍ਰੀਤ ਵੀਣਾ, ਕੰਬਦੀ ਕਲਾਈ, ਮੇਰੇ ਸਾਂਈਆਂ ਜੀਓ, ( ਭਾਰਤੀ ਸਾਹਿਤ ਐਕਦਮੀ ਦੁਆਰਾ ਪੁਰਸਕ੍ਰਿਤ)</a:t>
            </a:r>
            <a:endParaRPr lang="en-US" sz="3200" dirty="0"/>
          </a:p>
          <a:p>
            <a:pPr algn="just"/>
            <a:endParaRPr lang="en-IN" dirty="0"/>
          </a:p>
        </p:txBody>
      </p:sp>
      <p:pic>
        <p:nvPicPr>
          <p:cNvPr id="4" name="Picture 2" descr="C:\Users\user\Desktop\ਭਾਈ ਵੀਰ ਸਿੰਘ 2.jpg"/>
          <p:cNvPicPr>
            <a:picLocks noChangeAspect="1" noChangeArrowheads="1"/>
          </p:cNvPicPr>
          <p:nvPr/>
        </p:nvPicPr>
        <p:blipFill>
          <a:blip r:embed="rId2"/>
          <a:srcRect/>
          <a:stretch>
            <a:fillRect/>
          </a:stretch>
        </p:blipFill>
        <p:spPr bwMode="auto">
          <a:xfrm>
            <a:off x="6019800" y="1295400"/>
            <a:ext cx="2854234" cy="49530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750262"/>
            <a:ext cx="6705600" cy="1046582"/>
          </a:xfrm>
        </p:spPr>
        <p:txBody>
          <a:bodyPr>
            <a:normAutofit fontScale="90000"/>
          </a:bodyPr>
          <a:lstStyle/>
          <a:p>
            <a:pPr algn="ctr"/>
            <a:r>
              <a:rPr lang="pa-IN" sz="4900" dirty="0">
                <a:solidFill>
                  <a:schemeClr val="accent5">
                    <a:lumMod val="40000"/>
                    <a:lumOff val="60000"/>
                  </a:schemeClr>
                </a:solidFill>
                <a:effectLst>
                  <a:outerShdw blurRad="38100" dist="38100" dir="2700000" algn="tl">
                    <a:srgbClr val="000000">
                      <a:alpha val="43137"/>
                    </a:srgbClr>
                  </a:outerShdw>
                </a:effectLst>
              </a:rPr>
              <a:t>ਪ੍ਰਮੁੱਖ ਵਿਸ਼ੇ:- </a:t>
            </a:r>
            <a:r>
              <a:rPr lang="en-IN" sz="6200" dirty="0">
                <a:solidFill>
                  <a:schemeClr val="accent5">
                    <a:lumMod val="40000"/>
                    <a:lumOff val="60000"/>
                  </a:schemeClr>
                </a:solidFill>
                <a:effectLst>
                  <a:outerShdw blurRad="38100" dist="38100" dir="2700000" algn="tl">
                    <a:srgbClr val="000000">
                      <a:alpha val="43137"/>
                    </a:srgbClr>
                  </a:outerShdw>
                </a:effectLst>
              </a:rPr>
              <a:t/>
            </a:r>
            <a:br>
              <a:rPr lang="en-IN" sz="6200" dirty="0">
                <a:solidFill>
                  <a:schemeClr val="accent5">
                    <a:lumMod val="40000"/>
                    <a:lumOff val="60000"/>
                  </a:schemeClr>
                </a:solidFill>
                <a:effectLst>
                  <a:outerShdw blurRad="38100" dist="38100" dir="2700000" algn="tl">
                    <a:srgbClr val="000000">
                      <a:alpha val="43137"/>
                    </a:srgbClr>
                  </a:outerShdw>
                </a:effectLst>
              </a:rPr>
            </a:br>
            <a:r>
              <a:rPr lang="pa-IN" sz="2600" dirty="0" smtClean="0">
                <a:solidFill>
                  <a:schemeClr val="accent3">
                    <a:lumMod val="60000"/>
                    <a:lumOff val="40000"/>
                  </a:schemeClr>
                </a:solidFill>
                <a:effectLst>
                  <a:outerShdw blurRad="38100" dist="38100" dir="2700000" algn="tl">
                    <a:srgbClr val="000000">
                      <a:alpha val="43137"/>
                    </a:srgbClr>
                  </a:outerShdw>
                </a:effectLst>
                <a:latin typeface="+mn-lt"/>
                <a:ea typeface="+mn-ea"/>
                <a:cs typeface="+mn-cs"/>
              </a:rPr>
              <a:t>ਕੁਦਰਤ ਨਾਲ ਪ੍ਰੇਮ</a:t>
            </a:r>
            <a:r>
              <a:rPr lang="en-IN" sz="2600" dirty="0" smtClean="0">
                <a:solidFill>
                  <a:schemeClr val="accent3">
                    <a:lumMod val="60000"/>
                    <a:lumOff val="40000"/>
                  </a:schemeClr>
                </a:solidFill>
                <a:effectLst>
                  <a:outerShdw blurRad="38100" dist="38100" dir="2700000" algn="tl">
                    <a:srgbClr val="000000">
                      <a:alpha val="43137"/>
                    </a:srgbClr>
                  </a:outerShdw>
                </a:effectLst>
                <a:latin typeface="+mn-lt"/>
                <a:ea typeface="+mn-ea"/>
                <a:cs typeface="+mn-cs"/>
              </a:rPr>
              <a:t> </a:t>
            </a:r>
            <a:r>
              <a:rPr lang="pa-IN" sz="2600" dirty="0" smtClean="0">
                <a:solidFill>
                  <a:schemeClr val="accent3">
                    <a:lumMod val="60000"/>
                    <a:lumOff val="40000"/>
                  </a:schemeClr>
                </a:solidFill>
                <a:effectLst>
                  <a:outerShdw blurRad="38100" dist="38100" dir="2700000" algn="tl">
                    <a:srgbClr val="000000">
                      <a:alpha val="43137"/>
                    </a:srgbClr>
                  </a:outerShdw>
                </a:effectLst>
                <a:latin typeface="+mn-lt"/>
                <a:ea typeface="+mn-ea"/>
                <a:cs typeface="+mn-cs"/>
              </a:rPr>
              <a:t>ਕਾਦਰ ਨਾਲ ਇਕਮਿਕਤਾ</a:t>
            </a:r>
            <a:endParaRPr lang="en-US" sz="2600" dirty="0">
              <a:solidFill>
                <a:schemeClr val="accent3">
                  <a:lumMod val="60000"/>
                  <a:lumOff val="40000"/>
                </a:schemeClr>
              </a:solidFill>
              <a:effectLst>
                <a:outerShdw blurRad="38100" dist="38100" dir="2700000" algn="tl">
                  <a:srgbClr val="000000">
                    <a:alpha val="43137"/>
                  </a:srgbClr>
                </a:outerShdw>
              </a:effectLst>
              <a:latin typeface="+mn-lt"/>
              <a:ea typeface="+mn-ea"/>
              <a:cs typeface="+mn-cs"/>
            </a:endParaRPr>
          </a:p>
        </p:txBody>
      </p:sp>
      <p:sp>
        <p:nvSpPr>
          <p:cNvPr id="3" name="Subtitle 2"/>
          <p:cNvSpPr>
            <a:spLocks noGrp="1"/>
          </p:cNvSpPr>
          <p:nvPr>
            <p:ph type="subTitle" idx="1"/>
          </p:nvPr>
        </p:nvSpPr>
        <p:spPr>
          <a:xfrm>
            <a:off x="457200" y="1796844"/>
            <a:ext cx="8001001" cy="4984957"/>
          </a:xfrm>
        </p:spPr>
        <p:txBody>
          <a:bodyPr>
            <a:normAutofit/>
          </a:bodyPr>
          <a:lstStyle/>
          <a:p>
            <a:pPr algn="l"/>
            <a:r>
              <a:rPr lang="pa-IN" sz="2300" dirty="0"/>
              <a:t>ਛੋਟੀਆਂ ਕਵਿਤਾਵਾਂ ਦਾ ਵੱਡਾ ਕਵੀ </a:t>
            </a:r>
          </a:p>
          <a:p>
            <a:pPr algn="l"/>
            <a:r>
              <a:rPr lang="pa-IN" sz="2300" dirty="0"/>
              <a:t>ਕਿਹਾ ਜਾ ਸਕਦਾ ਹੈ</a:t>
            </a:r>
            <a:r>
              <a:rPr lang="pa-IN" sz="2300" dirty="0" smtClean="0"/>
              <a:t>।</a:t>
            </a:r>
            <a:endParaRPr lang="pa-IN" sz="2300" dirty="0"/>
          </a:p>
          <a:p>
            <a:pPr marL="514350" indent="-514350" algn="l">
              <a:buFont typeface="Wingdings" pitchFamily="2" charset="2"/>
              <a:buChar char="v"/>
            </a:pPr>
            <a:r>
              <a:rPr lang="pa-IN" sz="2300" dirty="0"/>
              <a:t>ਸੁਪਨੇ ਵਿੱਚ ਤੁਸੀਂ ਮਿਲੇ ਅਸਾਨੂੰ</a:t>
            </a:r>
          </a:p>
          <a:p>
            <a:pPr marL="514350" indent="-514350" algn="l"/>
            <a:r>
              <a:rPr lang="pa-IN" sz="2300" dirty="0"/>
              <a:t>      ਅਸਾਂ ਧਾ ਗਲਵਕੜੀ ਪਾਈ</a:t>
            </a:r>
          </a:p>
          <a:p>
            <a:pPr marL="514350" indent="-514350" algn="l"/>
            <a:r>
              <a:rPr lang="pa-IN" sz="2300" dirty="0"/>
              <a:t>      ਨਿਰਾ ਨੂਰ ਤੁਸੀਂ ਹੱਥ ਨਾ ਆਏ</a:t>
            </a:r>
          </a:p>
          <a:p>
            <a:pPr marL="514350" indent="-514350" algn="l"/>
            <a:r>
              <a:rPr lang="pa-IN" sz="2300" dirty="0"/>
              <a:t>      ਸਾਡੀ ਕੰਬਦੀ ਰਹੀ ਕਲਾਈ।</a:t>
            </a:r>
          </a:p>
          <a:p>
            <a:pPr marL="514350" indent="-514350" algn="l">
              <a:buAutoNum type="arabicParenBoth"/>
            </a:pPr>
            <a:endParaRPr lang="pa-IN" sz="2300" dirty="0"/>
          </a:p>
          <a:p>
            <a:pPr marL="4171950" lvl="8" indent="-514350" algn="l"/>
            <a:r>
              <a:rPr lang="pa-IN" sz="2300" dirty="0">
                <a:solidFill>
                  <a:schemeClr val="tx1">
                    <a:lumMod val="95000"/>
                  </a:schemeClr>
                </a:solidFill>
              </a:rPr>
              <a:t>    		ਡਾਲੀ  ਨਾਲੋਂ ਤੋੜ ਨਾ ਸਾਨੂੰ</a:t>
            </a:r>
          </a:p>
          <a:p>
            <a:pPr marL="514350" indent="-514350" algn="l"/>
            <a:r>
              <a:rPr lang="en-IN" sz="2300" dirty="0"/>
              <a:t>	</a:t>
            </a:r>
            <a:r>
              <a:rPr lang="en-IN" sz="2300" dirty="0" smtClean="0"/>
              <a:t>						</a:t>
            </a:r>
            <a:r>
              <a:rPr lang="pa-IN" sz="2300" dirty="0" smtClean="0"/>
              <a:t>   </a:t>
            </a:r>
            <a:r>
              <a:rPr lang="pa-IN" sz="2300" dirty="0"/>
              <a:t>					</a:t>
            </a:r>
            <a:r>
              <a:rPr lang="en-IN" sz="2300" dirty="0" smtClean="0"/>
              <a:t>	</a:t>
            </a:r>
            <a:r>
              <a:rPr lang="pa-IN" sz="2300" dirty="0" smtClean="0"/>
              <a:t>ਅਸਾਂ </a:t>
            </a:r>
            <a:r>
              <a:rPr lang="pa-IN" sz="2300" dirty="0"/>
              <a:t>ਹੱਟ ਮਹਿਕ ਦੀ ਲਾਈ</a:t>
            </a:r>
            <a:endParaRPr lang="en-US" sz="2300" dirty="0"/>
          </a:p>
        </p:txBody>
      </p:sp>
      <p:pic>
        <p:nvPicPr>
          <p:cNvPr id="1026" name="Picture 2" descr="C:\Users\user\Desktop\ਕੰਬਦੀ ਕਲਾਈ.jpg"/>
          <p:cNvPicPr>
            <a:picLocks noChangeAspect="1" noChangeArrowheads="1"/>
          </p:cNvPicPr>
          <p:nvPr/>
        </p:nvPicPr>
        <p:blipFill>
          <a:blip r:embed="rId2"/>
          <a:srcRect/>
          <a:stretch>
            <a:fillRect/>
          </a:stretch>
        </p:blipFill>
        <p:spPr bwMode="auto">
          <a:xfrm>
            <a:off x="4447868" y="1981200"/>
            <a:ext cx="3429000" cy="2230016"/>
          </a:xfrm>
          <a:prstGeom prst="rect">
            <a:avLst/>
          </a:prstGeom>
          <a:noFill/>
        </p:spPr>
      </p:pic>
      <p:pic>
        <p:nvPicPr>
          <p:cNvPr id="1027" name="Picture 3" descr="C:\Users\user\Desktop\ਗੁਲਾਬ ਦੇ ਫੁੱਲ.jpg"/>
          <p:cNvPicPr>
            <a:picLocks noChangeAspect="1" noChangeArrowheads="1"/>
          </p:cNvPicPr>
          <p:nvPr/>
        </p:nvPicPr>
        <p:blipFill>
          <a:blip r:embed="rId3"/>
          <a:srcRect/>
          <a:stretch>
            <a:fillRect/>
          </a:stretch>
        </p:blipFill>
        <p:spPr bwMode="auto">
          <a:xfrm>
            <a:off x="608371" y="4572000"/>
            <a:ext cx="3886200" cy="19812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4419600" cy="1447799"/>
          </a:xfrm>
        </p:spPr>
        <p:txBody>
          <a:bodyPr>
            <a:noAutofit/>
          </a:bodyPr>
          <a:lstStyle/>
          <a:p>
            <a:pPr algn="ctr"/>
            <a:r>
              <a:rPr kumimoji="0" lang="pa-IN" sz="4400" b="1" kern="1200" dirty="0" smtClean="0">
                <a:ln>
                  <a:noFill/>
                </a:ln>
                <a:solidFill>
                  <a:schemeClr val="accent5">
                    <a:lumMod val="40000"/>
                    <a:lumOff val="60000"/>
                  </a:schemeClr>
                </a:solidFill>
                <a:effectLst>
                  <a:outerShdw blurRad="38100" dist="38100" dir="2700000" algn="tl">
                    <a:srgbClr val="000000">
                      <a:alpha val="43137"/>
                    </a:srgbClr>
                  </a:outerShdw>
                </a:effectLst>
                <a:latin typeface="+mj-lt"/>
                <a:ea typeface="+mj-ea"/>
                <a:cs typeface="+mj-cs"/>
              </a:rPr>
              <a:t>ਧਨੀਰਾਮ ਚਾਤ੍ਰਿਕ</a:t>
            </a:r>
            <a:r>
              <a:rPr lang="en-IN" sz="4400" dirty="0">
                <a:solidFill>
                  <a:schemeClr val="accent5">
                    <a:lumMod val="40000"/>
                    <a:lumOff val="60000"/>
                  </a:schemeClr>
                </a:solidFill>
                <a:effectLst>
                  <a:outerShdw blurRad="38100" dist="38100" dir="2700000" algn="tl">
                    <a:srgbClr val="000000">
                      <a:alpha val="43137"/>
                    </a:srgbClr>
                  </a:outerShdw>
                </a:effectLst>
              </a:rPr>
              <a:t/>
            </a:r>
            <a:br>
              <a:rPr lang="en-IN" sz="4400" dirty="0">
                <a:solidFill>
                  <a:schemeClr val="accent5">
                    <a:lumMod val="40000"/>
                    <a:lumOff val="60000"/>
                  </a:schemeClr>
                </a:solidFill>
                <a:effectLst>
                  <a:outerShdw blurRad="38100" dist="38100" dir="2700000" algn="tl">
                    <a:srgbClr val="000000">
                      <a:alpha val="43137"/>
                    </a:srgbClr>
                  </a:outerShdw>
                </a:effectLst>
              </a:rPr>
            </a:br>
            <a:r>
              <a:rPr kumimoji="0" lang="pa-IN" sz="4400" b="1" kern="1200" dirty="0" smtClean="0">
                <a:ln>
                  <a:noFill/>
                </a:ln>
                <a:solidFill>
                  <a:schemeClr val="accent5">
                    <a:lumMod val="40000"/>
                    <a:lumOff val="60000"/>
                  </a:schemeClr>
                </a:solidFill>
                <a:effectLst>
                  <a:outerShdw blurRad="38100" dist="38100" dir="2700000" algn="tl">
                    <a:srgbClr val="000000">
                      <a:alpha val="43137"/>
                    </a:srgbClr>
                  </a:outerShdw>
                </a:effectLst>
                <a:latin typeface="+mj-lt"/>
                <a:ea typeface="+mj-ea"/>
                <a:cs typeface="+mj-cs"/>
              </a:rPr>
              <a:t>(1876-1954)</a:t>
            </a:r>
            <a:r>
              <a:rPr lang="pa-IN" sz="3200" dirty="0" smtClean="0">
                <a:solidFill>
                  <a:srgbClr val="FF0000"/>
                </a:solidFill>
              </a:rPr>
              <a:t/>
            </a:r>
            <a:br>
              <a:rPr lang="pa-IN" sz="3200" dirty="0" smtClean="0">
                <a:solidFill>
                  <a:srgbClr val="FF0000"/>
                </a:solidFill>
              </a:rPr>
            </a:br>
            <a:r>
              <a:rPr lang="en-US" sz="3200" dirty="0" smtClean="0">
                <a:solidFill>
                  <a:srgbClr val="FF0000"/>
                </a:solidFill>
              </a:rPr>
              <a:t/>
            </a:r>
            <a:br>
              <a:rPr lang="en-US" sz="3200" dirty="0" smtClean="0">
                <a:solidFill>
                  <a:srgbClr val="FF0000"/>
                </a:solidFill>
              </a:rPr>
            </a:br>
            <a:endParaRPr lang="en-US" sz="3200" dirty="0"/>
          </a:p>
        </p:txBody>
      </p:sp>
      <p:sp>
        <p:nvSpPr>
          <p:cNvPr id="3" name="Subtitle 2"/>
          <p:cNvSpPr>
            <a:spLocks noGrp="1"/>
          </p:cNvSpPr>
          <p:nvPr>
            <p:ph type="subTitle" idx="1"/>
          </p:nvPr>
        </p:nvSpPr>
        <p:spPr>
          <a:xfrm>
            <a:off x="304800" y="1524000"/>
            <a:ext cx="5486400" cy="3886200"/>
          </a:xfrm>
        </p:spPr>
        <p:txBody>
          <a:bodyPr>
            <a:normAutofit fontScale="47500" lnSpcReduction="20000"/>
          </a:bodyPr>
          <a:lstStyle/>
          <a:p>
            <a:pPr algn="just">
              <a:lnSpc>
                <a:spcPct val="150000"/>
              </a:lnSpc>
            </a:pPr>
            <a:r>
              <a:rPr lang="pa-IN" sz="4800" dirty="0"/>
              <a:t>ਆਧੁਨਿਕ ਪੰਜਾਬੀ ਕਵਿਤਾ ਦੇ ਸੰਸਥਾਪਕ ਮੰਨੇ ਜਾਂਦੇ ਹਨ। ਇਹਨਾਂ ਦੀਆਂ ਰਚਨਾਵਾਂ ਪ੍ਰਾਚੀਨ ਅਤੇ ਨਵੀਂ ਪੰਜਾਬੀ ਕਵਿਤਾ ਵਿਚਕਾਰ ਕੜੀ ਹਨ। ਗੁਰਮੁਖੀ ਲਿਪੀ ਲਈ ਟਾਈਪ ਸੈੱਟ ਨੂੰ ਮਿਆਰੀ ਬਣਾਉਣ ਦਾ ਸਿਹਰਾ ਇਨ੍ਹਾਂ ਨੂੰ ਹੀ ਜਾਂਦਾ ਹੈ। ਇਹ ਹੀ ਸਭ ਤੋਂ ਪਹਿਲੇ ਵਿਦਵਾਨ ਹਨ ਜਿਨ੍ਹਾਂ ਨੂੰ ਸਾਹਿਤ ਸੇਵਾ ਦੇ ਬਦਲੇ ਉਨ੍ਹਾਂ ਦੀ 75ਵੀਂ ਬਰਸੀ ਉੱਤੇ ‘ਅਭਿਨੰਦਨ ਗਰੰਥ’ ਸਮਰਪਿਤ ਕਰਕੇ ਸਨਮਾਨਿਤ ਕੀਤਾ ਗਿਆ</a:t>
            </a:r>
            <a:r>
              <a:rPr lang="pa-IN" sz="4800" dirty="0" smtClean="0"/>
              <a:t>।</a:t>
            </a:r>
            <a:endParaRPr lang="en-IN" sz="4800" dirty="0"/>
          </a:p>
        </p:txBody>
      </p:sp>
      <p:pic>
        <p:nvPicPr>
          <p:cNvPr id="2050" name="Picture 2" descr="C:\Users\user\Desktop\ਧਨੀ ਰਾਮ ਚਾਤ੍ਰਿਕ.jpg"/>
          <p:cNvPicPr>
            <a:picLocks noChangeAspect="1" noChangeArrowheads="1"/>
          </p:cNvPicPr>
          <p:nvPr/>
        </p:nvPicPr>
        <p:blipFill>
          <a:blip r:embed="rId2"/>
          <a:srcRect/>
          <a:stretch>
            <a:fillRect/>
          </a:stretch>
        </p:blipFill>
        <p:spPr bwMode="auto">
          <a:xfrm>
            <a:off x="6096000" y="1219200"/>
            <a:ext cx="2819400" cy="3733800"/>
          </a:xfrm>
          <a:prstGeom prst="rect">
            <a:avLst/>
          </a:prstGeom>
          <a:noFill/>
        </p:spPr>
      </p:pic>
      <p:sp>
        <p:nvSpPr>
          <p:cNvPr id="4" name="TextBox 3"/>
          <p:cNvSpPr txBox="1"/>
          <p:nvPr/>
        </p:nvSpPr>
        <p:spPr>
          <a:xfrm>
            <a:off x="304800" y="5096723"/>
            <a:ext cx="8458200" cy="1685077"/>
          </a:xfrm>
          <a:prstGeom prst="rect">
            <a:avLst/>
          </a:prstGeom>
          <a:noFill/>
        </p:spPr>
        <p:txBody>
          <a:bodyPr wrap="square" rtlCol="0">
            <a:spAutoFit/>
          </a:bodyPr>
          <a:lstStyle/>
          <a:p>
            <a:pPr algn="ctr">
              <a:lnSpc>
                <a:spcPct val="150000"/>
              </a:lnSpc>
            </a:pPr>
            <a:r>
              <a:rPr lang="pa-IN" sz="2300" b="1" dirty="0" smtClean="0">
                <a:solidFill>
                  <a:schemeClr val="accent3">
                    <a:lumMod val="60000"/>
                    <a:lumOff val="40000"/>
                  </a:schemeClr>
                </a:solidFill>
                <a:effectLst>
                  <a:outerShdw blurRad="38100" dist="38100" dir="2700000" algn="tl">
                    <a:srgbClr val="000000">
                      <a:alpha val="43137"/>
                    </a:srgbClr>
                  </a:outerShdw>
                </a:effectLst>
              </a:rPr>
              <a:t>ਪ੍ਰਮੁੱਖ </a:t>
            </a:r>
            <a:r>
              <a:rPr lang="pa-IN" sz="2300" b="1" dirty="0">
                <a:solidFill>
                  <a:schemeClr val="accent3">
                    <a:lumMod val="60000"/>
                    <a:lumOff val="40000"/>
                  </a:schemeClr>
                </a:solidFill>
                <a:effectLst>
                  <a:outerShdw blurRad="38100" dist="38100" dir="2700000" algn="tl">
                    <a:srgbClr val="000000">
                      <a:alpha val="43137"/>
                    </a:srgbClr>
                  </a:outerShdw>
                </a:effectLst>
              </a:rPr>
              <a:t>ਕਾਵਿ ਸੰਗ੍ਰਹਿ:-</a:t>
            </a:r>
          </a:p>
          <a:p>
            <a:pPr algn="just">
              <a:lnSpc>
                <a:spcPct val="150000"/>
              </a:lnSpc>
            </a:pPr>
            <a:r>
              <a:rPr lang="pa-IN" sz="2300" dirty="0">
                <a:solidFill>
                  <a:schemeClr val="tx1">
                    <a:lumMod val="95000"/>
                  </a:schemeClr>
                </a:solidFill>
              </a:rPr>
              <a:t>ਭਰਥਰੀ ਹਰੀ, ਨਲ ਦਮਿਅੰਤੀ, ਚੰਦਨਵਾੜੀ, ਕੇਸਰ ਕਿਆਰੀ, ਨਵਾਂ ਜਹਾਨ, ਸੂਫੀਖਾਨਾ</a:t>
            </a:r>
            <a:r>
              <a:rPr lang="pa-IN" sz="2300" dirty="0" smtClean="0">
                <a:solidFill>
                  <a:schemeClr val="tx1">
                    <a:lumMod val="95000"/>
                  </a:schemeClr>
                </a:solidFill>
              </a:rPr>
              <a:t>।</a:t>
            </a:r>
            <a:endParaRPr lang="en-IN" sz="2300" dirty="0">
              <a:solidFill>
                <a:schemeClr val="tx1">
                  <a:lumMod val="95000"/>
                </a:schemeClr>
              </a:solidFill>
            </a:endParaRP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914401"/>
          </a:xfrm>
        </p:spPr>
        <p:txBody>
          <a:bodyPr>
            <a:normAutofit/>
          </a:bodyPr>
          <a:lstStyle/>
          <a:p>
            <a:pPr algn="ctr"/>
            <a:r>
              <a:rPr lang="pa-IN" sz="4400" dirty="0">
                <a:solidFill>
                  <a:schemeClr val="accent5">
                    <a:lumMod val="40000"/>
                    <a:lumOff val="60000"/>
                  </a:schemeClr>
                </a:solidFill>
                <a:effectLst>
                  <a:outerShdw blurRad="38100" dist="38100" dir="2700000" algn="tl">
                    <a:srgbClr val="000000">
                      <a:alpha val="43137"/>
                    </a:srgbClr>
                  </a:outerShdw>
                </a:effectLst>
              </a:rPr>
              <a:t>ਪ੍ਰਮੁੱਖ ਵਿਸ਼ੇ</a:t>
            </a:r>
            <a:endParaRPr lang="en-US" sz="4400" dirty="0">
              <a:solidFill>
                <a:schemeClr val="accent5">
                  <a:lumMod val="40000"/>
                  <a:lumOff val="6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16426" y="2098765"/>
            <a:ext cx="8698974" cy="3844835"/>
          </a:xfrm>
        </p:spPr>
        <p:txBody>
          <a:bodyPr>
            <a:normAutofit/>
          </a:bodyPr>
          <a:lstStyle/>
          <a:p>
            <a:pPr algn="ctr"/>
            <a:r>
              <a:rPr lang="pa-IN" sz="2400" b="1" dirty="0">
                <a:solidFill>
                  <a:schemeClr val="accent1">
                    <a:lumMod val="20000"/>
                    <a:lumOff val="80000"/>
                  </a:schemeClr>
                </a:solidFill>
              </a:rPr>
              <a:t>ਪ੍ਰਮੁੱਖ </a:t>
            </a:r>
            <a:r>
              <a:rPr lang="pa-IN" sz="2400" b="1" dirty="0" smtClean="0">
                <a:solidFill>
                  <a:schemeClr val="accent1">
                    <a:lumMod val="20000"/>
                    <a:lumOff val="80000"/>
                  </a:schemeClr>
                </a:solidFill>
              </a:rPr>
              <a:t>ਵਿਸ਼ੇ</a:t>
            </a:r>
            <a:r>
              <a:rPr lang="en-IN" sz="2400" b="1" dirty="0" smtClean="0">
                <a:solidFill>
                  <a:schemeClr val="accent1">
                    <a:lumMod val="20000"/>
                    <a:lumOff val="80000"/>
                  </a:schemeClr>
                </a:solidFill>
              </a:rPr>
              <a:t> :-</a:t>
            </a:r>
          </a:p>
        </p:txBody>
      </p:sp>
      <p:cxnSp>
        <p:nvCxnSpPr>
          <p:cNvPr id="5" name="Straight Connector 4"/>
          <p:cNvCxnSpPr/>
          <p:nvPr/>
        </p:nvCxnSpPr>
        <p:spPr>
          <a:xfrm flipH="1" flipV="1">
            <a:off x="7079673" y="4696691"/>
            <a:ext cx="6927" cy="26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5800" y="2895600"/>
            <a:ext cx="670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 y="2895600"/>
            <a:ext cx="0" cy="112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86400" y="2895600"/>
            <a:ext cx="0" cy="562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24000" y="2895600"/>
            <a:ext cx="0" cy="562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81400" y="2895600"/>
            <a:ext cx="0" cy="562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14600" y="2895600"/>
            <a:ext cx="0" cy="112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68371" y="2895600"/>
            <a:ext cx="0" cy="112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00800" y="2895600"/>
            <a:ext cx="0" cy="112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391400" y="2895600"/>
            <a:ext cx="0" cy="562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0764" y="4038600"/>
            <a:ext cx="1449436" cy="369332"/>
          </a:xfrm>
          <a:prstGeom prst="rect">
            <a:avLst/>
          </a:prstGeom>
          <a:noFill/>
        </p:spPr>
        <p:txBody>
          <a:bodyPr wrap="none" rtlCol="0">
            <a:spAutoFit/>
          </a:bodyPr>
          <a:lstStyle/>
          <a:p>
            <a:r>
              <a:rPr lang="pa-IN" dirty="0"/>
              <a:t>ਰਹਿਣੀ ਬਹਿਣੀ </a:t>
            </a:r>
            <a:endParaRPr lang="en-IN" dirty="0"/>
          </a:p>
        </p:txBody>
      </p:sp>
      <p:sp>
        <p:nvSpPr>
          <p:cNvPr id="29" name="TextBox 28"/>
          <p:cNvSpPr txBox="1"/>
          <p:nvPr/>
        </p:nvSpPr>
        <p:spPr>
          <a:xfrm>
            <a:off x="1189559" y="3516868"/>
            <a:ext cx="771365" cy="369332"/>
          </a:xfrm>
          <a:prstGeom prst="rect">
            <a:avLst/>
          </a:prstGeom>
          <a:noFill/>
        </p:spPr>
        <p:txBody>
          <a:bodyPr wrap="none" rtlCol="0">
            <a:spAutoFit/>
          </a:bodyPr>
          <a:lstStyle/>
          <a:p>
            <a:r>
              <a:rPr lang="pa-IN" dirty="0"/>
              <a:t>ਗੁਰੀਤਾ</a:t>
            </a:r>
            <a:endParaRPr lang="en-IN" dirty="0"/>
          </a:p>
        </p:txBody>
      </p:sp>
      <p:sp>
        <p:nvSpPr>
          <p:cNvPr id="30" name="TextBox 29"/>
          <p:cNvSpPr txBox="1"/>
          <p:nvPr/>
        </p:nvSpPr>
        <p:spPr>
          <a:xfrm>
            <a:off x="1979564" y="4050268"/>
            <a:ext cx="1127232" cy="369332"/>
          </a:xfrm>
          <a:prstGeom prst="rect">
            <a:avLst/>
          </a:prstGeom>
          <a:noFill/>
        </p:spPr>
        <p:txBody>
          <a:bodyPr wrap="none" rtlCol="0">
            <a:spAutoFit/>
          </a:bodyPr>
          <a:lstStyle/>
          <a:p>
            <a:r>
              <a:rPr lang="pa-IN" dirty="0"/>
              <a:t>ਸਭਿਆਚਾਰ</a:t>
            </a:r>
            <a:endParaRPr lang="en-IN" dirty="0"/>
          </a:p>
        </p:txBody>
      </p:sp>
      <p:sp>
        <p:nvSpPr>
          <p:cNvPr id="31" name="TextBox 30"/>
          <p:cNvSpPr txBox="1"/>
          <p:nvPr/>
        </p:nvSpPr>
        <p:spPr>
          <a:xfrm>
            <a:off x="2987809" y="3507770"/>
            <a:ext cx="1521570" cy="369332"/>
          </a:xfrm>
          <a:prstGeom prst="rect">
            <a:avLst/>
          </a:prstGeom>
          <a:noFill/>
        </p:spPr>
        <p:txBody>
          <a:bodyPr wrap="none" rtlCol="0">
            <a:spAutoFit/>
          </a:bodyPr>
          <a:lstStyle/>
          <a:p>
            <a:r>
              <a:rPr lang="pa-IN" dirty="0"/>
              <a:t>ਕੁਦਰਤੀ ਨਜ਼ਾਰੇ </a:t>
            </a:r>
            <a:endParaRPr lang="en-IN" dirty="0"/>
          </a:p>
        </p:txBody>
      </p:sp>
      <p:sp>
        <p:nvSpPr>
          <p:cNvPr id="32" name="TextBox 31"/>
          <p:cNvSpPr txBox="1"/>
          <p:nvPr/>
        </p:nvSpPr>
        <p:spPr>
          <a:xfrm>
            <a:off x="4038600" y="4099791"/>
            <a:ext cx="1231427" cy="369332"/>
          </a:xfrm>
          <a:prstGeom prst="rect">
            <a:avLst/>
          </a:prstGeom>
          <a:noFill/>
        </p:spPr>
        <p:txBody>
          <a:bodyPr wrap="none" rtlCol="0">
            <a:spAutoFit/>
          </a:bodyPr>
          <a:lstStyle/>
          <a:p>
            <a:r>
              <a:rPr lang="pa-IN" dirty="0"/>
              <a:t>ਖੇਤ- ਕਿਸਾਨ</a:t>
            </a:r>
            <a:endParaRPr lang="en-IN" dirty="0"/>
          </a:p>
        </p:txBody>
      </p:sp>
      <p:sp>
        <p:nvSpPr>
          <p:cNvPr id="33" name="TextBox 32"/>
          <p:cNvSpPr txBox="1"/>
          <p:nvPr/>
        </p:nvSpPr>
        <p:spPr>
          <a:xfrm>
            <a:off x="5192191" y="3499112"/>
            <a:ext cx="619080" cy="369332"/>
          </a:xfrm>
          <a:prstGeom prst="rect">
            <a:avLst/>
          </a:prstGeom>
          <a:noFill/>
        </p:spPr>
        <p:txBody>
          <a:bodyPr wrap="none" rtlCol="0">
            <a:spAutoFit/>
          </a:bodyPr>
          <a:lstStyle/>
          <a:p>
            <a:r>
              <a:rPr lang="pa-IN" dirty="0"/>
              <a:t>ਕਾਮੇ </a:t>
            </a:r>
            <a:endParaRPr lang="en-IN" dirty="0"/>
          </a:p>
        </p:txBody>
      </p:sp>
      <p:sp>
        <p:nvSpPr>
          <p:cNvPr id="34" name="TextBox 33"/>
          <p:cNvSpPr txBox="1"/>
          <p:nvPr/>
        </p:nvSpPr>
        <p:spPr>
          <a:xfrm>
            <a:off x="5630982" y="4070560"/>
            <a:ext cx="1760418" cy="369332"/>
          </a:xfrm>
          <a:prstGeom prst="rect">
            <a:avLst/>
          </a:prstGeom>
          <a:noFill/>
        </p:spPr>
        <p:txBody>
          <a:bodyPr wrap="none" rtlCol="0">
            <a:spAutoFit/>
          </a:bodyPr>
          <a:lstStyle/>
          <a:p>
            <a:r>
              <a:rPr lang="pa-IN" dirty="0"/>
              <a:t>ਪੰਜਾਬੀ ਜਨ-ਜੀਵਨ</a:t>
            </a:r>
            <a:endParaRPr lang="en-IN" dirty="0"/>
          </a:p>
        </p:txBody>
      </p:sp>
      <p:sp>
        <p:nvSpPr>
          <p:cNvPr id="35" name="TextBox 34"/>
          <p:cNvSpPr txBox="1"/>
          <p:nvPr/>
        </p:nvSpPr>
        <p:spPr>
          <a:xfrm>
            <a:off x="6637338" y="3476696"/>
            <a:ext cx="1968809" cy="369332"/>
          </a:xfrm>
          <a:prstGeom prst="rect">
            <a:avLst/>
          </a:prstGeom>
          <a:noFill/>
        </p:spPr>
        <p:txBody>
          <a:bodyPr wrap="none" rtlCol="0">
            <a:spAutoFit/>
          </a:bodyPr>
          <a:lstStyle/>
          <a:p>
            <a:r>
              <a:rPr lang="pa-IN" dirty="0"/>
              <a:t>ਪੰਜਾਬੀ ਤੇ ਪੰਜਾਬੀਅਤ</a:t>
            </a:r>
            <a:endParaRPr lang="en-IN" dirty="0"/>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4539428D-6454-4FE6-B992-2D59F0AC2F89}"/>
    </a:ext>
  </a:extLst>
</a:theme>
</file>

<file path=ppt/theme/theme10.xml><?xml version="1.0" encoding="utf-8"?>
<a:theme xmlns:a="http://schemas.openxmlformats.org/drawingml/2006/main" name="8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11.xml><?xml version="1.0" encoding="utf-8"?>
<a:theme xmlns:a="http://schemas.openxmlformats.org/drawingml/2006/main" name="9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12.xml><?xml version="1.0" encoding="utf-8"?>
<a:theme xmlns:a="http://schemas.openxmlformats.org/drawingml/2006/main" name="14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13.xml><?xml version="1.0" encoding="utf-8"?>
<a:theme xmlns:a="http://schemas.openxmlformats.org/drawingml/2006/main" name="11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14.xml><?xml version="1.0" encoding="utf-8"?>
<a:theme xmlns:a="http://schemas.openxmlformats.org/drawingml/2006/main" name="12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15.xml><?xml version="1.0" encoding="utf-8"?>
<a:theme xmlns:a="http://schemas.openxmlformats.org/drawingml/2006/main" name="13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16.xml><?xml version="1.0" encoding="utf-8"?>
<a:theme xmlns:a="http://schemas.openxmlformats.org/drawingml/2006/main" name="10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17.xml><?xml version="1.0" encoding="utf-8"?>
<a:theme xmlns:a="http://schemas.openxmlformats.org/drawingml/2006/main" name="15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18.xml><?xml version="1.0" encoding="utf-8"?>
<a:theme xmlns:a="http://schemas.openxmlformats.org/drawingml/2006/main" name="16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3.xml><?xml version="1.0" encoding="utf-8"?>
<a:theme xmlns:a="http://schemas.openxmlformats.org/drawingml/2006/main" name="1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4.xml><?xml version="1.0" encoding="utf-8"?>
<a:theme xmlns:a="http://schemas.openxmlformats.org/drawingml/2006/main" name="2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5.xml><?xml version="1.0" encoding="utf-8"?>
<a:theme xmlns:a="http://schemas.openxmlformats.org/drawingml/2006/main" name="3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6.xml><?xml version="1.0" encoding="utf-8"?>
<a:theme xmlns:a="http://schemas.openxmlformats.org/drawingml/2006/main" name="4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7.xml><?xml version="1.0" encoding="utf-8"?>
<a:theme xmlns:a="http://schemas.openxmlformats.org/drawingml/2006/main" name="5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8.xml><?xml version="1.0" encoding="utf-8"?>
<a:theme xmlns:a="http://schemas.openxmlformats.org/drawingml/2006/main" name="6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9.xml><?xml version="1.0" encoding="utf-8"?>
<a:theme xmlns:a="http://schemas.openxmlformats.org/drawingml/2006/main" name="7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TM04033921[[fn=Damask]]</Template>
  <TotalTime>1608</TotalTime>
  <Words>1243</Words>
  <Application>Microsoft Office PowerPoint</Application>
  <PresentationFormat>On-screen Show (4:3)</PresentationFormat>
  <Paragraphs>134</Paragraphs>
  <Slides>29</Slides>
  <Notes>1</Notes>
  <HiddenSlides>0</HiddenSlides>
  <MMClips>0</MMClips>
  <ScaleCrop>false</ScaleCrop>
  <HeadingPairs>
    <vt:vector size="4" baseType="variant">
      <vt:variant>
        <vt:lpstr>Theme</vt:lpstr>
      </vt:variant>
      <vt:variant>
        <vt:i4>18</vt:i4>
      </vt:variant>
      <vt:variant>
        <vt:lpstr>Slide Titles</vt:lpstr>
      </vt:variant>
      <vt:variant>
        <vt:i4>29</vt:i4>
      </vt:variant>
    </vt:vector>
  </HeadingPairs>
  <TitlesOfParts>
    <vt:vector size="47" baseType="lpstr">
      <vt:lpstr>Damask</vt:lpstr>
      <vt:lpstr>Facet</vt:lpstr>
      <vt:lpstr>1_Facet</vt:lpstr>
      <vt:lpstr>2_Facet</vt:lpstr>
      <vt:lpstr>3_Facet</vt:lpstr>
      <vt:lpstr>4_Facet</vt:lpstr>
      <vt:lpstr>5_Facet</vt:lpstr>
      <vt:lpstr>6_Facet</vt:lpstr>
      <vt:lpstr>7_Facet</vt:lpstr>
      <vt:lpstr>8_Facet</vt:lpstr>
      <vt:lpstr>9_Facet</vt:lpstr>
      <vt:lpstr>14_Facet</vt:lpstr>
      <vt:lpstr>11_Facet</vt:lpstr>
      <vt:lpstr>12_Facet</vt:lpstr>
      <vt:lpstr>13_Facet</vt:lpstr>
      <vt:lpstr>10_Facet</vt:lpstr>
      <vt:lpstr>15_Facet</vt:lpstr>
      <vt:lpstr>16_Facet</vt:lpstr>
      <vt:lpstr>ਆਧੁਨਿਕ ਪੰਜਾਬੀ ਕਾਵਿ</vt:lpstr>
      <vt:lpstr>ਕਵਿਤਾ ਕੀ ਹੈ:-</vt:lpstr>
      <vt:lpstr>PowerPoint Presentation</vt:lpstr>
      <vt:lpstr>PowerPoint Presentation</vt:lpstr>
      <vt:lpstr>PowerPoint Presentation</vt:lpstr>
      <vt:lpstr>ਭਾਈ ਵੀਰ ਸਿੰਘ  (1872-1957)</vt:lpstr>
      <vt:lpstr>ਪ੍ਰਮੁੱਖ ਵਿਸ਼ੇ:-  ਕੁਦਰਤ ਨਾਲ ਪ੍ਰੇਮ ਕਾਦਰ ਨਾਲ ਇਕਮਿਕਤਾ</vt:lpstr>
      <vt:lpstr>ਧਨੀਰਾਮ ਚਾਤ੍ਰਿਕ (1876-1954)  </vt:lpstr>
      <vt:lpstr>ਪ੍ਰਮੁੱਖ ਵਿਸ਼ੇ</vt:lpstr>
      <vt:lpstr>PowerPoint Presentation</vt:lpstr>
      <vt:lpstr> ਪ੍ਰੋ. ਪੂਰਨ ਸਿੰਘ  (1881-1931)</vt:lpstr>
      <vt:lpstr> </vt:lpstr>
      <vt:lpstr>ਦੂਜਾ ਦੌਰ (1935-36)</vt:lpstr>
      <vt:lpstr>PowerPoint Presentation</vt:lpstr>
      <vt:lpstr>ਬਾਵਾ ਬਲਵੰਤ  (1906-1973)</vt:lpstr>
      <vt:lpstr>PowerPoint Presentation</vt:lpstr>
      <vt:lpstr>ਅੰਮ੍ਰਿਤਾ ਪ੍ਰੀਤਮ (1919-2005)</vt:lpstr>
      <vt:lpstr>ਦੇਸ਼ ਵੰਡ ਦੇ ਦੁਖਾਂਤ ਨੂੰ ਸਿਰਜਣ ਵਾਲੀ</vt:lpstr>
      <vt:lpstr>ਡਾ. ਹਰਿਭਜਨ ਸਿੰਘ  (1990-2002)</vt:lpstr>
      <vt:lpstr>PowerPoint Presentation</vt:lpstr>
      <vt:lpstr>ਤੀਜਾ ਦੌਰ  (1937-1973)</vt:lpstr>
      <vt:lpstr>ਸ਼ਿਵ ਕੁਮਾਰ ਬਟਾਲਵੀ (1937-1973)</vt:lpstr>
      <vt:lpstr> </vt:lpstr>
      <vt:lpstr>ਡਾ. ਜਗਤਾਰ  (1935-2010)</vt:lpstr>
      <vt:lpstr>PowerPoint Presentation</vt:lpstr>
      <vt:lpstr>ਪਾਸ਼ (1950-1988)</vt:lpstr>
      <vt:lpstr>ਸੁਰਜੀਤਪਾਤਰ </vt:lpstr>
      <vt:lpstr>PowerPoint Presentation</vt:lpstr>
      <vt:lpstr>ਚੌਥਾ ਸਮਕਾਲੀ ਦੌਰ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ਅਧੁਨਿਕ ਪੰਜਾਬੀ ਕਾਵਿ</dc:title>
  <dc:creator>user</dc:creator>
  <cp:lastModifiedBy>NAAC</cp:lastModifiedBy>
  <cp:revision>111</cp:revision>
  <dcterms:created xsi:type="dcterms:W3CDTF">2019-02-22T05:10:25Z</dcterms:created>
  <dcterms:modified xsi:type="dcterms:W3CDTF">2020-01-28T07:11:23Z</dcterms:modified>
</cp:coreProperties>
</file>